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0"/>
  </p:notesMasterIdLst>
  <p:handoutMasterIdLst>
    <p:handoutMasterId r:id="rId11"/>
  </p:handoutMasterIdLst>
  <p:sldIdLst>
    <p:sldId id="256" r:id="rId5"/>
    <p:sldId id="269" r:id="rId6"/>
    <p:sldId id="267" r:id="rId7"/>
    <p:sldId id="268"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90704" autoAdjust="0"/>
  </p:normalViewPr>
  <p:slideViewPr>
    <p:cSldViewPr snapToGrid="0">
      <p:cViewPr>
        <p:scale>
          <a:sx n="100" d="100"/>
          <a:sy n="100" d="100"/>
        </p:scale>
        <p:origin x="-134" y="-44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9/21/23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ore-CA" dirty="0"/>
              <a:t>Find the temperature that yields a vapor pressure of 0.5 </a:t>
            </a:r>
            <a:r>
              <a:rPr lang="en-US" altLang="ko-Kore-CA" dirty="0" err="1"/>
              <a:t>atm</a:t>
            </a:r>
            <a:r>
              <a:rPr lang="en-US" altLang="ko-Kore-CA" dirty="0"/>
              <a:t> using two different methods including the </a:t>
            </a:r>
            <a:r>
              <a:rPr lang="en-US" altLang="ko-Kore-CA" dirty="0" err="1"/>
              <a:t>Newton-Raphson</a:t>
            </a:r>
            <a:r>
              <a:rPr lang="en-US" altLang="ko-Kore-CA" dirty="0"/>
              <a:t> and compare the convergence speed. </a:t>
            </a:r>
          </a:p>
          <a:p>
            <a:endParaRPr lang="en-US" altLang="ko-Kore-CA" dirty="0"/>
          </a:p>
          <a:p>
            <a:r>
              <a:rPr lang="en-US" altLang="ko-Kore-CA" dirty="0"/>
              <a:t>Then can be many types of numerical error during running the code. Clarify the reason for the error and suggest a way to avoid it.</a:t>
            </a:r>
            <a:endParaRPr lang="ko-Kore-CA" altLang="en-US" dirty="0"/>
          </a:p>
        </p:txBody>
      </p:sp>
      <p:sp>
        <p:nvSpPr>
          <p:cNvPr id="4" name="슬라이드 번호 개체 틀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160536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ore-CA" altLang="en-US" dirty="0"/>
          </a:p>
        </p:txBody>
      </p:sp>
      <p:sp>
        <p:nvSpPr>
          <p:cNvPr id="4" name="슬라이드 번호 개체 틀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453447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ltLang="ko-KR"/>
              <a:t>SmartArt </a:t>
            </a:r>
            <a:r>
              <a:rPr lang="ko-KR" altLang="en-US"/>
              <a:t>그래픽을 추가하려면 아이콘을 클릭하십시오</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ko-KR" altLang="en-US"/>
              <a:t>마스터 텍스트 스타일을 편집하려면 클릭</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ko-KR" altLang="en-US"/>
              <a:t>마스터 텍스트 스타일을 편집하려면 클릭</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ko-KR" altLang="en-US"/>
              <a:t>마스터 텍스트 스타일을 편집하려면 클릭</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ko-KR" altLang="en-US"/>
              <a:t>마스터 텍스트 스타일을 편집하려면 클릭</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콘텐츠 2개">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ko-KR" altLang="en-US"/>
              <a:t>차트를 추가하려면 아이콘을 클릭하십시오</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ko-KR" altLang="en-US"/>
              <a:t>표를 추가하려면 아이콘을 클릭하십시오</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ko-KR" altLang="en-US"/>
              <a:t>그림을 추가하려면 아이콘을 클릭하십시오</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ko-KR" altLang="en-US"/>
              <a:t>그림을 추가하려면 아이콘을 클릭하십시오</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ko-KR" altLang="en-US"/>
              <a:t>그림을 추가하려면 아이콘을 클릭하십시오</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ko-KR" altLang="en-US"/>
              <a:t>그림을 추가하려면 아이콘을 클릭하십시오</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ko-KR" altLang="en-US"/>
              <a:t>그림을 추가하려면 아이콘을 클릭하십시오</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ko-KR" altLang="en-US"/>
              <a:t>그림을 추가하려면 아이콘을 클릭하십시오</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ko-KR" altLang="en-US"/>
              <a:t>그림을 추가하려면 아이콘을 클릭하십시오</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ko-KR" altLang="en-US"/>
              <a:t>그림을 추가하려면 아이콘을 클릭하십시오</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ko-KR" altLang="en-US"/>
              <a:t>그림을 추가하려면 아이콘을 클릭하십시오</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ko-KR" altLang="en-US"/>
              <a:t>그림을 추가하려면 아이콘을 클릭하십시오</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ko-KR" altLang="en-US"/>
              <a:t>그림을 추가하려면 아이콘을 클릭하십시오</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ko-KR" altLang="en-US"/>
              <a:t>그림을 추가하려면 아이콘을 클릭하십시오</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p:spPr>
        <p:txBody>
          <a:bodyPr/>
          <a:lstStyle/>
          <a:p>
            <a:r>
              <a:rPr lang="en-US" dirty="0"/>
              <a:t>AMSE318 HW2 with python</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en-US" dirty="0"/>
              <a:t>49004547 Seokjee SHIN</a:t>
            </a:r>
          </a:p>
        </p:txBody>
      </p:sp>
    </p:spTree>
    <p:extLst>
      <p:ext uri="{BB962C8B-B14F-4D97-AF65-F5344CB8AC3E}">
        <p14:creationId xmlns:p14="http://schemas.microsoft.com/office/powerpoint/2010/main" val="258605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7">
            <a:extLst>
              <a:ext uri="{FF2B5EF4-FFF2-40B4-BE49-F238E27FC236}">
                <a16:creationId xmlns:a16="http://schemas.microsoft.com/office/drawing/2014/main" id="{66D05FF9-DF68-D536-C571-4D9FAC484C3D}"/>
              </a:ext>
            </a:extLst>
          </p:cNvPr>
          <p:cNvSpPr>
            <a:spLocks noGrp="1"/>
          </p:cNvSpPr>
          <p:nvPr>
            <p:ph type="title"/>
          </p:nvPr>
        </p:nvSpPr>
        <p:spPr/>
        <p:txBody>
          <a:bodyPr/>
          <a:lstStyle/>
          <a:p>
            <a:pPr algn="l"/>
            <a:r>
              <a:rPr lang="en-US" altLang="ko-Kore-CA" dirty="0"/>
              <a:t>Error Reasoning</a:t>
            </a:r>
            <a:endParaRPr lang="ko-Kore-CA" altLang="en-US" dirty="0"/>
          </a:p>
        </p:txBody>
      </p:sp>
      <p:sp>
        <p:nvSpPr>
          <p:cNvPr id="4" name="날짜 개체 틀 3">
            <a:extLst>
              <a:ext uri="{FF2B5EF4-FFF2-40B4-BE49-F238E27FC236}">
                <a16:creationId xmlns:a16="http://schemas.microsoft.com/office/drawing/2014/main" id="{3AA65BFA-A484-143A-3EC3-7320FB68C522}"/>
              </a:ext>
            </a:extLst>
          </p:cNvPr>
          <p:cNvSpPr>
            <a:spLocks noGrp="1"/>
          </p:cNvSpPr>
          <p:nvPr>
            <p:ph type="dt" sz="half" idx="10"/>
          </p:nvPr>
        </p:nvSpPr>
        <p:spPr/>
        <p:txBody>
          <a:bodyPr/>
          <a:lstStyle/>
          <a:p>
            <a:r>
              <a:rPr lang="en-US" dirty="0"/>
              <a:t>2023</a:t>
            </a:r>
          </a:p>
        </p:txBody>
      </p:sp>
      <p:sp>
        <p:nvSpPr>
          <p:cNvPr id="5" name="바닥글 개체 틀 4">
            <a:extLst>
              <a:ext uri="{FF2B5EF4-FFF2-40B4-BE49-F238E27FC236}">
                <a16:creationId xmlns:a16="http://schemas.microsoft.com/office/drawing/2014/main" id="{EBC8B9B1-CCC1-C776-ED9B-3F103AE6B768}"/>
              </a:ext>
            </a:extLst>
          </p:cNvPr>
          <p:cNvSpPr>
            <a:spLocks noGrp="1"/>
          </p:cNvSpPr>
          <p:nvPr>
            <p:ph type="ftr" sz="quarter" idx="11"/>
          </p:nvPr>
        </p:nvSpPr>
        <p:spPr/>
        <p:txBody>
          <a:bodyPr/>
          <a:lstStyle/>
          <a:p>
            <a:r>
              <a:rPr lang="en-US" altLang="ko-Kore-CA" dirty="0"/>
              <a:t>AMSE318 HW2 WITH PYTHON</a:t>
            </a:r>
            <a:endParaRPr lang="en-US" dirty="0"/>
          </a:p>
        </p:txBody>
      </p:sp>
      <p:sp>
        <p:nvSpPr>
          <p:cNvPr id="6" name="슬라이드 번호 개체 틀 5">
            <a:extLst>
              <a:ext uri="{FF2B5EF4-FFF2-40B4-BE49-F238E27FC236}">
                <a16:creationId xmlns:a16="http://schemas.microsoft.com/office/drawing/2014/main" id="{09B0BE7D-F581-0F4D-BB86-384A2BAD6DCD}"/>
              </a:ext>
            </a:extLst>
          </p:cNvPr>
          <p:cNvSpPr>
            <a:spLocks noGrp="1"/>
          </p:cNvSpPr>
          <p:nvPr>
            <p:ph type="sldNum" sz="quarter" idx="12"/>
          </p:nvPr>
        </p:nvSpPr>
        <p:spPr/>
        <p:txBody>
          <a:bodyPr/>
          <a:lstStyle/>
          <a:p>
            <a:fld id="{A49DFD55-3C28-40EF-9E31-A92D2E4017FF}" type="slidenum">
              <a:rPr lang="en-US" smtClean="0"/>
              <a:pPr/>
              <a:t>2</a:t>
            </a:fld>
            <a:endParaRPr lang="en-US" dirty="0"/>
          </a:p>
        </p:txBody>
      </p:sp>
      <p:pic>
        <p:nvPicPr>
          <p:cNvPr id="7" name="그림 6">
            <a:extLst>
              <a:ext uri="{FF2B5EF4-FFF2-40B4-BE49-F238E27FC236}">
                <a16:creationId xmlns:a16="http://schemas.microsoft.com/office/drawing/2014/main" id="{4E59C46D-C807-4A4A-BFA6-2CEF5A31AB7E}"/>
              </a:ext>
            </a:extLst>
          </p:cNvPr>
          <p:cNvPicPr>
            <a:picLocks noChangeAspect="1"/>
          </p:cNvPicPr>
          <p:nvPr/>
        </p:nvPicPr>
        <p:blipFill>
          <a:blip r:embed="rId3"/>
          <a:stretch>
            <a:fillRect/>
          </a:stretch>
        </p:blipFill>
        <p:spPr>
          <a:xfrm>
            <a:off x="5764804" y="2275939"/>
            <a:ext cx="6220895" cy="3533772"/>
          </a:xfrm>
          <a:prstGeom prst="rect">
            <a:avLst/>
          </a:prstGeom>
        </p:spPr>
      </p:pic>
      <p:sp>
        <p:nvSpPr>
          <p:cNvPr id="11" name="제목 7">
            <a:extLst>
              <a:ext uri="{FF2B5EF4-FFF2-40B4-BE49-F238E27FC236}">
                <a16:creationId xmlns:a16="http://schemas.microsoft.com/office/drawing/2014/main" id="{3DB5ACFE-7F21-BA7F-4D1F-4ABEF3D07088}"/>
              </a:ext>
            </a:extLst>
          </p:cNvPr>
          <p:cNvSpPr txBox="1">
            <a:spLocks/>
          </p:cNvSpPr>
          <p:nvPr/>
        </p:nvSpPr>
        <p:spPr>
          <a:xfrm>
            <a:off x="460686" y="1604123"/>
            <a:ext cx="5104902" cy="426028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marL="457200" indent="-457200" algn="l">
              <a:buFont typeface="Arial" panose="020B0604020202020204" pitchFamily="34" charset="0"/>
              <a:buChar char="•"/>
            </a:pPr>
            <a:r>
              <a:rPr lang="en-US" altLang="ko-Kore-CA" sz="1600" dirty="0">
                <a:latin typeface="+mn-lt"/>
              </a:rPr>
              <a:t>Avoiding error 1:</a:t>
            </a:r>
          </a:p>
          <a:p>
            <a:pPr marL="914400" lvl="1" indent="-457200">
              <a:buFont typeface="Arial" panose="020B0604020202020204" pitchFamily="34" charset="0"/>
              <a:buChar char="•"/>
            </a:pPr>
            <a:r>
              <a:rPr lang="en-US" altLang="ko-Kore-CA" sz="1400" dirty="0"/>
              <a:t>T should be greater than 0 due to 1/T and log T</a:t>
            </a:r>
          </a:p>
          <a:p>
            <a:pPr marL="914400" lvl="1" indent="-457200">
              <a:buFont typeface="Arial" panose="020B0604020202020204" pitchFamily="34" charset="0"/>
              <a:buChar char="•"/>
            </a:pPr>
            <a:r>
              <a:rPr lang="en-US" altLang="ko-Kore-CA" sz="1400" dirty="0"/>
              <a:t>Use “if” statement to filter the initial values for T</a:t>
            </a:r>
            <a:endParaRPr lang="en-US" altLang="ko-Kore-CA" sz="1400" dirty="0">
              <a:latin typeface="+mn-lt"/>
            </a:endParaRPr>
          </a:p>
          <a:p>
            <a:pPr marL="457200" indent="-457200" algn="l">
              <a:buFont typeface="Arial" panose="020B0604020202020204" pitchFamily="34" charset="0"/>
              <a:buChar char="•"/>
            </a:pPr>
            <a:r>
              <a:rPr lang="en-US" altLang="ko-Kore-CA" sz="1600" dirty="0">
                <a:latin typeface="+mn-lt"/>
              </a:rPr>
              <a:t>Avoiding error 2:</a:t>
            </a:r>
          </a:p>
          <a:p>
            <a:pPr marL="914400" lvl="1" indent="-457200">
              <a:buFont typeface="Arial" panose="020B0604020202020204" pitchFamily="34" charset="0"/>
              <a:buChar char="•"/>
            </a:pPr>
            <a:r>
              <a:rPr lang="en-US" altLang="ko-Kore-CA" sz="1400" dirty="0">
                <a:latin typeface="+mn-lt"/>
              </a:rPr>
              <a:t>The program should not run forever (=inefficiently)</a:t>
            </a:r>
          </a:p>
          <a:p>
            <a:pPr marL="914400" lvl="1" indent="-457200">
              <a:buFont typeface="Arial" panose="020B0604020202020204" pitchFamily="34" charset="0"/>
              <a:buChar char="•"/>
            </a:pPr>
            <a:r>
              <a:rPr lang="en-US" altLang="ko-Kore-CA" sz="1400" dirty="0">
                <a:latin typeface="+mn-lt"/>
              </a:rPr>
              <a:t>Create a maximum number of iteration that program can run (for my code, used loop function)</a:t>
            </a:r>
          </a:p>
          <a:p>
            <a:pPr marL="457200" indent="-457200" algn="l">
              <a:buFont typeface="Arial" panose="020B0604020202020204" pitchFamily="34" charset="0"/>
              <a:buChar char="•"/>
            </a:pPr>
            <a:r>
              <a:rPr lang="en-US" altLang="ko-Kore-CA" sz="1600" dirty="0">
                <a:latin typeface="+mn-lt"/>
              </a:rPr>
              <a:t>Avoiding error 3:</a:t>
            </a:r>
          </a:p>
          <a:p>
            <a:pPr marL="914400" lvl="1" indent="-457200">
              <a:buFont typeface="Arial" panose="020B0604020202020204" pitchFamily="34" charset="0"/>
              <a:buChar char="•"/>
            </a:pPr>
            <a:r>
              <a:rPr lang="en-US" altLang="ko-Kore-CA" sz="1400" dirty="0">
                <a:latin typeface="+mn-lt"/>
              </a:rPr>
              <a:t>Continuing Avoiding error 1 with calculated T which should still be greater than 0</a:t>
            </a:r>
          </a:p>
          <a:p>
            <a:pPr marL="914400" lvl="1" indent="-457200">
              <a:buFont typeface="Arial" panose="020B0604020202020204" pitchFamily="34" charset="0"/>
              <a:buChar char="•"/>
            </a:pPr>
            <a:r>
              <a:rPr lang="en-US" altLang="ko-Kore-CA" sz="1400" dirty="0"/>
              <a:t>Use “if” statement during the calculation for new T values</a:t>
            </a:r>
            <a:endParaRPr lang="en-US" altLang="ko-Kore-CA" sz="1400" dirty="0">
              <a:latin typeface="+mn-lt"/>
            </a:endParaRPr>
          </a:p>
          <a:p>
            <a:pPr marL="457200" indent="-457200" algn="l">
              <a:buFont typeface="Arial" panose="020B0604020202020204" pitchFamily="34" charset="0"/>
              <a:buChar char="•"/>
            </a:pPr>
            <a:r>
              <a:rPr lang="en-US" altLang="ko-Kore-CA" sz="1600" dirty="0">
                <a:latin typeface="+mn-lt"/>
              </a:rPr>
              <a:t>Additional way to avoid error:</a:t>
            </a:r>
          </a:p>
          <a:p>
            <a:pPr marL="914400" lvl="1" indent="-457200">
              <a:buFont typeface="Arial" panose="020B0604020202020204" pitchFamily="34" charset="0"/>
              <a:buChar char="•"/>
            </a:pPr>
            <a:r>
              <a:rPr lang="en-US" altLang="ko-Kore-CA" sz="1400" dirty="0">
                <a:latin typeface="+mn-lt"/>
              </a:rPr>
              <a:t>I made the code generalized meaning it can be used for other formulas. However, if this was tailored just for the given formula, I could’ve set a boundary for possible T values as it has two possible values around 350K or 19000K</a:t>
            </a:r>
            <a:endParaRPr lang="en-CA" altLang="ko-Kore-CA" sz="1400" dirty="0">
              <a:latin typeface="+mn-lt"/>
            </a:endParaRPr>
          </a:p>
        </p:txBody>
      </p:sp>
      <p:pic>
        <p:nvPicPr>
          <p:cNvPr id="14" name="그림 13">
            <a:extLst>
              <a:ext uri="{FF2B5EF4-FFF2-40B4-BE49-F238E27FC236}">
                <a16:creationId xmlns:a16="http://schemas.microsoft.com/office/drawing/2014/main" id="{EA817039-284D-7656-0146-F9618551F2DE}"/>
              </a:ext>
            </a:extLst>
          </p:cNvPr>
          <p:cNvPicPr>
            <a:picLocks noChangeAspect="1"/>
          </p:cNvPicPr>
          <p:nvPr/>
        </p:nvPicPr>
        <p:blipFill rotWithShape="1">
          <a:blip r:embed="rId4"/>
          <a:srcRect t="20551" r="6282" b="10554"/>
          <a:stretch/>
        </p:blipFill>
        <p:spPr>
          <a:xfrm>
            <a:off x="5764804" y="1231551"/>
            <a:ext cx="6187448" cy="841720"/>
          </a:xfrm>
          <a:prstGeom prst="rect">
            <a:avLst/>
          </a:prstGeom>
        </p:spPr>
      </p:pic>
    </p:spTree>
    <p:extLst>
      <p:ext uri="{BB962C8B-B14F-4D97-AF65-F5344CB8AC3E}">
        <p14:creationId xmlns:p14="http://schemas.microsoft.com/office/powerpoint/2010/main" val="422275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5F9CFB36-3134-0DD7-3364-663CD1D1C414}"/>
              </a:ext>
            </a:extLst>
          </p:cNvPr>
          <p:cNvSpPr>
            <a:spLocks noGrp="1"/>
          </p:cNvSpPr>
          <p:nvPr>
            <p:ph type="dt" sz="half" idx="10"/>
          </p:nvPr>
        </p:nvSpPr>
        <p:spPr/>
        <p:txBody>
          <a:bodyPr/>
          <a:lstStyle/>
          <a:p>
            <a:r>
              <a:rPr lang="en-US" dirty="0"/>
              <a:t>2023</a:t>
            </a:r>
          </a:p>
        </p:txBody>
      </p:sp>
      <p:sp>
        <p:nvSpPr>
          <p:cNvPr id="5" name="바닥글 개체 틀 4">
            <a:extLst>
              <a:ext uri="{FF2B5EF4-FFF2-40B4-BE49-F238E27FC236}">
                <a16:creationId xmlns:a16="http://schemas.microsoft.com/office/drawing/2014/main" id="{113FE133-5F66-AE35-2C0F-59FB804FC061}"/>
              </a:ext>
            </a:extLst>
          </p:cNvPr>
          <p:cNvSpPr>
            <a:spLocks noGrp="1"/>
          </p:cNvSpPr>
          <p:nvPr>
            <p:ph type="ftr" sz="quarter" idx="11"/>
          </p:nvPr>
        </p:nvSpPr>
        <p:spPr/>
        <p:txBody>
          <a:bodyPr/>
          <a:lstStyle/>
          <a:p>
            <a:r>
              <a:rPr lang="en-US" dirty="0"/>
              <a:t>AMSE318 HW2 WITH PYTHON</a:t>
            </a:r>
          </a:p>
        </p:txBody>
      </p:sp>
      <p:sp>
        <p:nvSpPr>
          <p:cNvPr id="6" name="슬라이드 번호 개체 틀 5">
            <a:extLst>
              <a:ext uri="{FF2B5EF4-FFF2-40B4-BE49-F238E27FC236}">
                <a16:creationId xmlns:a16="http://schemas.microsoft.com/office/drawing/2014/main" id="{7A0B865F-B386-B1C6-717F-00B7ACF12751}"/>
              </a:ext>
            </a:extLst>
          </p:cNvPr>
          <p:cNvSpPr>
            <a:spLocks noGrp="1"/>
          </p:cNvSpPr>
          <p:nvPr>
            <p:ph type="sldNum" sz="quarter" idx="12"/>
          </p:nvPr>
        </p:nvSpPr>
        <p:spPr/>
        <p:txBody>
          <a:bodyPr/>
          <a:lstStyle/>
          <a:p>
            <a:fld id="{A49DFD55-3C28-40EF-9E31-A92D2E4017FF}" type="slidenum">
              <a:rPr lang="en-US" smtClean="0"/>
              <a:pPr/>
              <a:t>3</a:t>
            </a:fld>
            <a:endParaRPr lang="en-US" dirty="0"/>
          </a:p>
        </p:txBody>
      </p:sp>
      <p:pic>
        <p:nvPicPr>
          <p:cNvPr id="7" name="그림 6">
            <a:extLst>
              <a:ext uri="{FF2B5EF4-FFF2-40B4-BE49-F238E27FC236}">
                <a16:creationId xmlns:a16="http://schemas.microsoft.com/office/drawing/2014/main" id="{CC4DF28F-7523-6014-AE30-298DAF5339F1}"/>
              </a:ext>
            </a:extLst>
          </p:cNvPr>
          <p:cNvPicPr>
            <a:picLocks noChangeAspect="1"/>
          </p:cNvPicPr>
          <p:nvPr/>
        </p:nvPicPr>
        <p:blipFill rotWithShape="1">
          <a:blip r:embed="rId3"/>
          <a:srcRect l="24212" t="21054" r="12139" b="8217"/>
          <a:stretch/>
        </p:blipFill>
        <p:spPr>
          <a:xfrm>
            <a:off x="136960" y="136525"/>
            <a:ext cx="5677647" cy="4413914"/>
          </a:xfrm>
          <a:prstGeom prst="rect">
            <a:avLst/>
          </a:prstGeom>
        </p:spPr>
      </p:pic>
      <p:pic>
        <p:nvPicPr>
          <p:cNvPr id="8" name="그림 7">
            <a:extLst>
              <a:ext uri="{FF2B5EF4-FFF2-40B4-BE49-F238E27FC236}">
                <a16:creationId xmlns:a16="http://schemas.microsoft.com/office/drawing/2014/main" id="{D11DC444-0422-8567-2E26-0D39D7ABD540}"/>
              </a:ext>
            </a:extLst>
          </p:cNvPr>
          <p:cNvPicPr>
            <a:picLocks noChangeAspect="1"/>
          </p:cNvPicPr>
          <p:nvPr/>
        </p:nvPicPr>
        <p:blipFill rotWithShape="1">
          <a:blip r:embed="rId4"/>
          <a:srcRect l="24361" t="17849" r="12984" b="20729"/>
          <a:stretch/>
        </p:blipFill>
        <p:spPr>
          <a:xfrm>
            <a:off x="5610327" y="136525"/>
            <a:ext cx="6444713" cy="4413914"/>
          </a:xfrm>
          <a:prstGeom prst="rect">
            <a:avLst/>
          </a:prstGeom>
        </p:spPr>
      </p:pic>
    </p:spTree>
    <p:extLst>
      <p:ext uri="{BB962C8B-B14F-4D97-AF65-F5344CB8AC3E}">
        <p14:creationId xmlns:p14="http://schemas.microsoft.com/office/powerpoint/2010/main" val="80708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5F9CFB36-3134-0DD7-3364-663CD1D1C414}"/>
              </a:ext>
            </a:extLst>
          </p:cNvPr>
          <p:cNvSpPr>
            <a:spLocks noGrp="1"/>
          </p:cNvSpPr>
          <p:nvPr>
            <p:ph type="dt" sz="half" idx="10"/>
          </p:nvPr>
        </p:nvSpPr>
        <p:spPr/>
        <p:txBody>
          <a:bodyPr/>
          <a:lstStyle/>
          <a:p>
            <a:r>
              <a:rPr lang="en-US" dirty="0"/>
              <a:t>2023</a:t>
            </a:r>
          </a:p>
        </p:txBody>
      </p:sp>
      <p:sp>
        <p:nvSpPr>
          <p:cNvPr id="5" name="바닥글 개체 틀 4">
            <a:extLst>
              <a:ext uri="{FF2B5EF4-FFF2-40B4-BE49-F238E27FC236}">
                <a16:creationId xmlns:a16="http://schemas.microsoft.com/office/drawing/2014/main" id="{113FE133-5F66-AE35-2C0F-59FB804FC061}"/>
              </a:ext>
            </a:extLst>
          </p:cNvPr>
          <p:cNvSpPr>
            <a:spLocks noGrp="1"/>
          </p:cNvSpPr>
          <p:nvPr>
            <p:ph type="ftr" sz="quarter" idx="11"/>
          </p:nvPr>
        </p:nvSpPr>
        <p:spPr/>
        <p:txBody>
          <a:bodyPr/>
          <a:lstStyle/>
          <a:p>
            <a:r>
              <a:rPr lang="en-US" altLang="ko-Kore-CA" dirty="0"/>
              <a:t>AMSE318 HW2 WITH PYTHON</a:t>
            </a:r>
            <a:endParaRPr lang="en-US" dirty="0"/>
          </a:p>
        </p:txBody>
      </p:sp>
      <p:sp>
        <p:nvSpPr>
          <p:cNvPr id="6" name="슬라이드 번호 개체 틀 5">
            <a:extLst>
              <a:ext uri="{FF2B5EF4-FFF2-40B4-BE49-F238E27FC236}">
                <a16:creationId xmlns:a16="http://schemas.microsoft.com/office/drawing/2014/main" id="{7A0B865F-B386-B1C6-717F-00B7ACF12751}"/>
              </a:ext>
            </a:extLst>
          </p:cNvPr>
          <p:cNvSpPr>
            <a:spLocks noGrp="1"/>
          </p:cNvSpPr>
          <p:nvPr>
            <p:ph type="sldNum" sz="quarter" idx="12"/>
          </p:nvPr>
        </p:nvSpPr>
        <p:spPr/>
        <p:txBody>
          <a:bodyPr/>
          <a:lstStyle/>
          <a:p>
            <a:fld id="{A49DFD55-3C28-40EF-9E31-A92D2E4017FF}" type="slidenum">
              <a:rPr lang="en-US" smtClean="0"/>
              <a:pPr/>
              <a:t>4</a:t>
            </a:fld>
            <a:endParaRPr lang="en-US" dirty="0"/>
          </a:p>
        </p:txBody>
      </p:sp>
      <p:pic>
        <p:nvPicPr>
          <p:cNvPr id="2" name="그림 1">
            <a:extLst>
              <a:ext uri="{FF2B5EF4-FFF2-40B4-BE49-F238E27FC236}">
                <a16:creationId xmlns:a16="http://schemas.microsoft.com/office/drawing/2014/main" id="{494933C5-401E-46A6-4BDB-29DC07353A5B}"/>
              </a:ext>
            </a:extLst>
          </p:cNvPr>
          <p:cNvPicPr>
            <a:picLocks noChangeAspect="1"/>
          </p:cNvPicPr>
          <p:nvPr/>
        </p:nvPicPr>
        <p:blipFill rotWithShape="1">
          <a:blip r:embed="rId2"/>
          <a:srcRect l="24450" t="18143" r="11902" b="40713"/>
          <a:stretch/>
        </p:blipFill>
        <p:spPr>
          <a:xfrm>
            <a:off x="149411" y="136524"/>
            <a:ext cx="6066370" cy="2739652"/>
          </a:xfrm>
          <a:prstGeom prst="rect">
            <a:avLst/>
          </a:prstGeom>
        </p:spPr>
      </p:pic>
      <p:pic>
        <p:nvPicPr>
          <p:cNvPr id="3" name="그림 2">
            <a:extLst>
              <a:ext uri="{FF2B5EF4-FFF2-40B4-BE49-F238E27FC236}">
                <a16:creationId xmlns:a16="http://schemas.microsoft.com/office/drawing/2014/main" id="{085E9E97-7B76-A5E8-1328-6EF429FDD6B4}"/>
              </a:ext>
            </a:extLst>
          </p:cNvPr>
          <p:cNvPicPr>
            <a:picLocks noChangeAspect="1"/>
          </p:cNvPicPr>
          <p:nvPr/>
        </p:nvPicPr>
        <p:blipFill rotWithShape="1">
          <a:blip r:embed="rId3"/>
          <a:srcRect l="23793" t="17247" r="11943" b="5755"/>
          <a:stretch/>
        </p:blipFill>
        <p:spPr>
          <a:xfrm>
            <a:off x="6017833" y="136524"/>
            <a:ext cx="6024754" cy="5043084"/>
          </a:xfrm>
          <a:prstGeom prst="rect">
            <a:avLst/>
          </a:prstGeom>
        </p:spPr>
      </p:pic>
      <p:pic>
        <p:nvPicPr>
          <p:cNvPr id="7" name="그림 6">
            <a:extLst>
              <a:ext uri="{FF2B5EF4-FFF2-40B4-BE49-F238E27FC236}">
                <a16:creationId xmlns:a16="http://schemas.microsoft.com/office/drawing/2014/main" id="{78B9725A-07F7-FDEB-43CD-6EFE815606F5}"/>
              </a:ext>
            </a:extLst>
          </p:cNvPr>
          <p:cNvPicPr>
            <a:picLocks noChangeAspect="1"/>
          </p:cNvPicPr>
          <p:nvPr/>
        </p:nvPicPr>
        <p:blipFill>
          <a:blip r:embed="rId4"/>
          <a:stretch>
            <a:fillRect/>
          </a:stretch>
        </p:blipFill>
        <p:spPr>
          <a:xfrm>
            <a:off x="6017831" y="5275261"/>
            <a:ext cx="6024755" cy="1255157"/>
          </a:xfrm>
          <a:prstGeom prst="rect">
            <a:avLst/>
          </a:prstGeom>
        </p:spPr>
      </p:pic>
    </p:spTree>
    <p:extLst>
      <p:ext uri="{BB962C8B-B14F-4D97-AF65-F5344CB8AC3E}">
        <p14:creationId xmlns:p14="http://schemas.microsoft.com/office/powerpoint/2010/main" val="416491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96524" y="2221690"/>
            <a:ext cx="6177242" cy="1204912"/>
          </a:xfrm>
        </p:spPr>
        <p:txBody>
          <a:bodyPr/>
          <a:lstStyle/>
          <a:p>
            <a:pPr algn="r"/>
            <a:r>
              <a:rPr lang="en-US" dirty="0"/>
              <a:t>Conclusion of HW2</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6469257" y="3433355"/>
            <a:ext cx="5204510" cy="2182162"/>
          </a:xfrm>
        </p:spPr>
        <p:txBody>
          <a:bodyPr>
            <a:normAutofit/>
          </a:bodyPr>
          <a:lstStyle/>
          <a:p>
            <a:pPr marL="285750" indent="-285750">
              <a:buFont typeface="Arial" panose="020B0604020202020204" pitchFamily="34" charset="0"/>
              <a:buChar char="•"/>
            </a:pPr>
            <a:r>
              <a:rPr lang="en-US" sz="1600" dirty="0" err="1"/>
              <a:t>Newton-Rapson</a:t>
            </a:r>
            <a:r>
              <a:rPr lang="en-US" sz="1600" dirty="0"/>
              <a:t> Method is better than bisection method as it has faster convergence speed with even with one variable. If we have very small range to test such as 200 to 400K, then bisection method may work faster with less iteration.</a:t>
            </a:r>
          </a:p>
          <a:p>
            <a:pPr marL="285750" indent="-285750">
              <a:buFont typeface="Arial" panose="020B0604020202020204" pitchFamily="34" charset="0"/>
              <a:buChar char="•"/>
            </a:pPr>
            <a:r>
              <a:rPr lang="en-US" sz="1600" dirty="0"/>
              <a:t>With given condition, the temperature the yields a vapor pressure of 0.5 </a:t>
            </a:r>
            <a:r>
              <a:rPr lang="en-US" sz="1600" dirty="0" err="1"/>
              <a:t>atm</a:t>
            </a:r>
            <a:r>
              <a:rPr lang="en-US" sz="1600" dirty="0"/>
              <a:t> is </a:t>
            </a:r>
            <a:r>
              <a:rPr lang="en-US" sz="1600" b="1" dirty="0"/>
              <a:t>355K</a:t>
            </a:r>
            <a:endParaRPr lang="en-US" altLang="ko-Kore-CA" sz="1600" b="1" dirty="0"/>
          </a:p>
        </p:txBody>
      </p:sp>
      <p:sp>
        <p:nvSpPr>
          <p:cNvPr id="4" name="Date Placeholder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a:lstStyle/>
          <a:p>
            <a:r>
              <a:rPr lang="en-US" dirty="0"/>
              <a:t>2023</a:t>
            </a:r>
          </a:p>
        </p:txBody>
      </p:sp>
      <p:sp>
        <p:nvSpPr>
          <p:cNvPr id="5" name="Footer Placeholder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a:lstStyle/>
          <a:p>
            <a:r>
              <a:rPr lang="en-US" dirty="0"/>
              <a:t>AMSE318 HW2 with Python</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dirty="0"/>
          </a:p>
        </p:txBody>
      </p:sp>
      <p:pic>
        <p:nvPicPr>
          <p:cNvPr id="7" name="그림 6">
            <a:extLst>
              <a:ext uri="{FF2B5EF4-FFF2-40B4-BE49-F238E27FC236}">
                <a16:creationId xmlns:a16="http://schemas.microsoft.com/office/drawing/2014/main" id="{50673F29-18C0-CE38-048B-5C7FCC0F90DB}"/>
              </a:ext>
            </a:extLst>
          </p:cNvPr>
          <p:cNvPicPr>
            <a:picLocks noChangeAspect="1"/>
          </p:cNvPicPr>
          <p:nvPr/>
        </p:nvPicPr>
        <p:blipFill rotWithShape="1">
          <a:blip r:embed="rId2"/>
          <a:srcRect r="53202"/>
          <a:stretch/>
        </p:blipFill>
        <p:spPr>
          <a:xfrm>
            <a:off x="3255607" y="2922835"/>
            <a:ext cx="2838525" cy="1244600"/>
          </a:xfrm>
          <a:prstGeom prst="rect">
            <a:avLst/>
          </a:prstGeom>
        </p:spPr>
      </p:pic>
      <p:pic>
        <p:nvPicPr>
          <p:cNvPr id="8" name="그림 7">
            <a:extLst>
              <a:ext uri="{FF2B5EF4-FFF2-40B4-BE49-F238E27FC236}">
                <a16:creationId xmlns:a16="http://schemas.microsoft.com/office/drawing/2014/main" id="{2F749947-E111-26C7-2699-A8032D84E5AE}"/>
              </a:ext>
            </a:extLst>
          </p:cNvPr>
          <p:cNvPicPr>
            <a:picLocks noChangeAspect="1"/>
          </p:cNvPicPr>
          <p:nvPr/>
        </p:nvPicPr>
        <p:blipFill rotWithShape="1">
          <a:blip r:embed="rId3"/>
          <a:srcRect r="53172"/>
          <a:stretch/>
        </p:blipFill>
        <p:spPr>
          <a:xfrm>
            <a:off x="3255607" y="1397533"/>
            <a:ext cx="2838525" cy="1250950"/>
          </a:xfrm>
          <a:prstGeom prst="rect">
            <a:avLst/>
          </a:prstGeom>
        </p:spPr>
      </p:pic>
      <p:pic>
        <p:nvPicPr>
          <p:cNvPr id="9" name="그림 8">
            <a:extLst>
              <a:ext uri="{FF2B5EF4-FFF2-40B4-BE49-F238E27FC236}">
                <a16:creationId xmlns:a16="http://schemas.microsoft.com/office/drawing/2014/main" id="{3FBC6272-1188-51E8-73CC-8677A2DF88C2}"/>
              </a:ext>
            </a:extLst>
          </p:cNvPr>
          <p:cNvPicPr>
            <a:picLocks noChangeAspect="1"/>
          </p:cNvPicPr>
          <p:nvPr/>
        </p:nvPicPr>
        <p:blipFill rotWithShape="1">
          <a:blip r:embed="rId4"/>
          <a:srcRect r="53172"/>
          <a:stretch/>
        </p:blipFill>
        <p:spPr>
          <a:xfrm>
            <a:off x="3257475" y="4364567"/>
            <a:ext cx="2838525" cy="1250950"/>
          </a:xfrm>
          <a:prstGeom prst="rect">
            <a:avLst/>
          </a:prstGeom>
        </p:spPr>
      </p:pic>
      <p:pic>
        <p:nvPicPr>
          <p:cNvPr id="11" name="그림 10">
            <a:extLst>
              <a:ext uri="{FF2B5EF4-FFF2-40B4-BE49-F238E27FC236}">
                <a16:creationId xmlns:a16="http://schemas.microsoft.com/office/drawing/2014/main" id="{0352D6A5-BD31-9F4B-A344-7BBC2B1E6619}"/>
              </a:ext>
            </a:extLst>
          </p:cNvPr>
          <p:cNvPicPr>
            <a:picLocks noChangeAspect="1"/>
          </p:cNvPicPr>
          <p:nvPr/>
        </p:nvPicPr>
        <p:blipFill rotWithShape="1">
          <a:blip r:embed="rId5"/>
          <a:srcRect l="24166" t="60152" r="45877" b="20951"/>
          <a:stretch/>
        </p:blipFill>
        <p:spPr>
          <a:xfrm>
            <a:off x="281964" y="1396459"/>
            <a:ext cx="2838526" cy="1250950"/>
          </a:xfrm>
          <a:prstGeom prst="rect">
            <a:avLst/>
          </a:prstGeom>
        </p:spPr>
      </p:pic>
      <p:pic>
        <p:nvPicPr>
          <p:cNvPr id="13" name="그림 12">
            <a:extLst>
              <a:ext uri="{FF2B5EF4-FFF2-40B4-BE49-F238E27FC236}">
                <a16:creationId xmlns:a16="http://schemas.microsoft.com/office/drawing/2014/main" id="{1B7B2D7E-EE44-7C1B-17C2-628C904ACFAA}"/>
              </a:ext>
            </a:extLst>
          </p:cNvPr>
          <p:cNvPicPr>
            <a:picLocks noChangeAspect="1"/>
          </p:cNvPicPr>
          <p:nvPr/>
        </p:nvPicPr>
        <p:blipFill rotWithShape="1">
          <a:blip r:embed="rId6"/>
          <a:srcRect l="23793" t="75081" r="45929" b="5755"/>
          <a:stretch/>
        </p:blipFill>
        <p:spPr>
          <a:xfrm>
            <a:off x="281965" y="2922835"/>
            <a:ext cx="2838525" cy="1255157"/>
          </a:xfrm>
          <a:prstGeom prst="rect">
            <a:avLst/>
          </a:prstGeom>
        </p:spPr>
      </p:pic>
      <p:pic>
        <p:nvPicPr>
          <p:cNvPr id="15" name="그림 14">
            <a:extLst>
              <a:ext uri="{FF2B5EF4-FFF2-40B4-BE49-F238E27FC236}">
                <a16:creationId xmlns:a16="http://schemas.microsoft.com/office/drawing/2014/main" id="{EBF846EC-5DB5-2EF7-322C-2038D41F65E1}"/>
              </a:ext>
            </a:extLst>
          </p:cNvPr>
          <p:cNvPicPr>
            <a:picLocks noChangeAspect="1"/>
          </p:cNvPicPr>
          <p:nvPr/>
        </p:nvPicPr>
        <p:blipFill rotWithShape="1">
          <a:blip r:embed="rId7"/>
          <a:srcRect r="53154"/>
          <a:stretch/>
        </p:blipFill>
        <p:spPr>
          <a:xfrm>
            <a:off x="298125" y="4338897"/>
            <a:ext cx="2822365" cy="1255157"/>
          </a:xfrm>
          <a:prstGeom prst="rect">
            <a:avLst/>
          </a:prstGeom>
        </p:spPr>
      </p:pic>
      <p:pic>
        <p:nvPicPr>
          <p:cNvPr id="10" name="그림 9">
            <a:extLst>
              <a:ext uri="{FF2B5EF4-FFF2-40B4-BE49-F238E27FC236}">
                <a16:creationId xmlns:a16="http://schemas.microsoft.com/office/drawing/2014/main" id="{37F3DE6C-22D6-EF2F-D32F-DB05AF06C059}"/>
              </a:ext>
            </a:extLst>
          </p:cNvPr>
          <p:cNvPicPr>
            <a:picLocks noChangeAspect="1"/>
          </p:cNvPicPr>
          <p:nvPr/>
        </p:nvPicPr>
        <p:blipFill rotWithShape="1">
          <a:blip r:embed="rId8"/>
          <a:srcRect l="24169" t="18793" r="45642" b="61796"/>
          <a:stretch/>
        </p:blipFill>
        <p:spPr>
          <a:xfrm>
            <a:off x="281964" y="1408100"/>
            <a:ext cx="2838525" cy="1275137"/>
          </a:xfrm>
          <a:prstGeom prst="rect">
            <a:avLst/>
          </a:prstGeom>
        </p:spPr>
      </p:pic>
      <p:pic>
        <p:nvPicPr>
          <p:cNvPr id="12" name="그림 11">
            <a:extLst>
              <a:ext uri="{FF2B5EF4-FFF2-40B4-BE49-F238E27FC236}">
                <a16:creationId xmlns:a16="http://schemas.microsoft.com/office/drawing/2014/main" id="{67E634B8-C3EC-84B0-7619-9F42FA8EBF50}"/>
              </a:ext>
            </a:extLst>
          </p:cNvPr>
          <p:cNvPicPr>
            <a:picLocks noChangeAspect="1"/>
          </p:cNvPicPr>
          <p:nvPr/>
        </p:nvPicPr>
        <p:blipFill rotWithShape="1">
          <a:blip r:embed="rId9"/>
          <a:srcRect l="24074" t="22107" r="47088" b="59547"/>
          <a:stretch/>
        </p:blipFill>
        <p:spPr>
          <a:xfrm>
            <a:off x="3255607" y="1401902"/>
            <a:ext cx="2838525" cy="1261608"/>
          </a:xfrm>
          <a:prstGeom prst="rect">
            <a:avLst/>
          </a:prstGeom>
        </p:spPr>
      </p:pic>
    </p:spTree>
    <p:extLst>
      <p:ext uri="{BB962C8B-B14F-4D97-AF65-F5344CB8AC3E}">
        <p14:creationId xmlns:p14="http://schemas.microsoft.com/office/powerpoint/2010/main" val="1742861620"/>
      </p:ext>
    </p:extLst>
  </p:cSld>
  <p:clrMapOvr>
    <a:masterClrMapping/>
  </p:clrMapOvr>
</p:sld>
</file>

<file path=ppt/theme/theme1.xml><?xml version="1.0" encoding="utf-8"?>
<a:theme xmlns:a="http://schemas.openxmlformats.org/drawingml/2006/main" name="Office 테마">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3F433AB-7807-4CA6-867C-64919B5CD82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2.xml><?xml version="1.0" encoding="utf-8"?>
<ds:datastoreItem xmlns:ds="http://schemas.openxmlformats.org/officeDocument/2006/customXml" ds:itemID="{651AEBA8-55C6-45C9-B32E-3F669A6785AF}">
  <ds:schemaRefs>
    <ds:schemaRef ds:uri="http://schemas.microsoft.com/sharepoint/v3/contenttype/forms"/>
  </ds:schemaRefs>
</ds:datastoreItem>
</file>

<file path=customXml/itemProps3.xml><?xml version="1.0" encoding="utf-8"?>
<ds:datastoreItem xmlns:ds="http://schemas.openxmlformats.org/officeDocument/2006/customXml" ds:itemID="{6F17F9B5-A097-44C6-9E8A-6F65D534F822}">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Minimalist presentation</Template>
  <TotalTime>0</TotalTime>
  <Words>453</Words>
  <Application>Microsoft Office PowerPoint</Application>
  <PresentationFormat>와이드스크린</PresentationFormat>
  <Paragraphs>146</Paragraphs>
  <Slides>5</Slides>
  <Notes>2</Notes>
  <HiddenSlides>0</HiddenSlides>
  <MMClips>0</MMClips>
  <ScaleCrop>false</ScaleCrop>
  <HeadingPairs>
    <vt:vector size="4" baseType="variant">
      <vt:variant>
        <vt:lpstr>테마</vt:lpstr>
      </vt:variant>
      <vt:variant>
        <vt:i4>1</vt:i4>
      </vt:variant>
      <vt:variant>
        <vt:lpstr>슬라이드 제목</vt:lpstr>
      </vt:variant>
      <vt:variant>
        <vt:i4>5</vt:i4>
      </vt:variant>
    </vt:vector>
  </HeadingPairs>
  <TitlesOfParts>
    <vt:vector size="6" baseType="lpstr">
      <vt:lpstr>Office 테마</vt:lpstr>
      <vt:lpstr>AMSE318 HW2 with python</vt:lpstr>
      <vt:lpstr>Error Reasoning</vt:lpstr>
      <vt:lpstr>PowerPoint 프레젠테이션</vt:lpstr>
      <vt:lpstr>PowerPoint 프레젠테이션</vt:lpstr>
      <vt:lpstr>Conclusion of HW2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AMSE318 HW1-1 with python</dc:title>
  <dc:creator>Belle Shin</dc:creator>
  <cp:lastModifiedBy>Belle Shin</cp:lastModifiedBy>
  <cp:revision>7</cp:revision>
  <dcterms:created xsi:type="dcterms:W3CDTF">2023-09-06T15:34:39Z</dcterms:created>
  <dcterms:modified xsi:type="dcterms:W3CDTF">2023-09-20T15:09:03Z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