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61" r:id="rId4"/>
    <p:sldId id="262" r:id="rId5"/>
  </p:sldIdLst>
  <p:sldSz cx="18288000" cy="10287000"/>
  <p:notesSz cx="10287000" cy="1828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>
      <p:cViewPr varScale="1">
        <p:scale>
          <a:sx n="69" d="100"/>
          <a:sy n="69" d="100"/>
        </p:scale>
        <p:origin x="7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9" d="100"/>
          <a:sy n="39" d="100"/>
        </p:scale>
        <p:origin x="43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57700" cy="917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827713" y="0"/>
            <a:ext cx="4457700" cy="917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98C5A-7CDC-46A9-B4D7-0F67A26A175F}" type="datetimeFigureOut">
              <a:rPr lang="ko-KR" altLang="en-US" smtClean="0"/>
              <a:t>2022-09-20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-342900" y="2286000"/>
            <a:ext cx="10972800" cy="6172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1028700" y="8801100"/>
            <a:ext cx="8229600" cy="72009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17372013"/>
            <a:ext cx="4457700" cy="915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827713" y="17372013"/>
            <a:ext cx="4457700" cy="915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3CC0C-56AD-48DC-A4CB-DF0489266A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8323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43CC0C-56AD-48DC-A4CB-DF0489266AB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6861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har char="•"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그룹 1001">
            <a:extLst>
              <a:ext uri="{FF2B5EF4-FFF2-40B4-BE49-F238E27FC236}">
                <a16:creationId xmlns:a16="http://schemas.microsoft.com/office/drawing/2014/main" id="{7BF27624-EB13-8ACC-8675-F874A770B572}"/>
              </a:ext>
            </a:extLst>
          </p:cNvPr>
          <p:cNvGrpSpPr/>
          <p:nvPr userDrawn="1"/>
        </p:nvGrpSpPr>
        <p:grpSpPr>
          <a:xfrm>
            <a:off x="-266667" y="598107"/>
            <a:ext cx="4589558" cy="371773"/>
            <a:chOff x="-266667" y="598107"/>
            <a:chExt cx="4589558" cy="371773"/>
          </a:xfrm>
        </p:grpSpPr>
        <p:grpSp>
          <p:nvGrpSpPr>
            <p:cNvPr id="8" name="그룹 1002">
              <a:extLst>
                <a:ext uri="{FF2B5EF4-FFF2-40B4-BE49-F238E27FC236}">
                  <a16:creationId xmlns:a16="http://schemas.microsoft.com/office/drawing/2014/main" id="{3E661776-FAF2-6D95-6DC5-A7AEF0B1CAA7}"/>
                </a:ext>
              </a:extLst>
            </p:cNvPr>
            <p:cNvGrpSpPr/>
            <p:nvPr/>
          </p:nvGrpSpPr>
          <p:grpSpPr>
            <a:xfrm>
              <a:off x="-266667" y="598107"/>
              <a:ext cx="3692943" cy="371773"/>
              <a:chOff x="-266667" y="598107"/>
              <a:chExt cx="3692943" cy="371773"/>
            </a:xfrm>
          </p:grpSpPr>
          <p:pic>
            <p:nvPicPr>
              <p:cNvPr id="12" name="Object 3">
                <a:extLst>
                  <a:ext uri="{FF2B5EF4-FFF2-40B4-BE49-F238E27FC236}">
                    <a16:creationId xmlns:a16="http://schemas.microsoft.com/office/drawing/2014/main" id="{6375372F-FEC0-C04C-A618-4FEEB11B4A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/>
              <a:stretch>
                <a:fillRect/>
              </a:stretch>
            </p:blipFill>
            <p:spPr>
              <a:xfrm>
                <a:off x="-266667" y="598107"/>
                <a:ext cx="3692943" cy="371773"/>
              </a:xfrm>
              <a:prstGeom prst="rect">
                <a:avLst/>
              </a:prstGeom>
            </p:spPr>
          </p:pic>
        </p:grpSp>
        <p:grpSp>
          <p:nvGrpSpPr>
            <p:cNvPr id="9" name="그룹 1003">
              <a:extLst>
                <a:ext uri="{FF2B5EF4-FFF2-40B4-BE49-F238E27FC236}">
                  <a16:creationId xmlns:a16="http://schemas.microsoft.com/office/drawing/2014/main" id="{A823746E-3CEA-3517-FCF6-3D539433740D}"/>
                </a:ext>
              </a:extLst>
            </p:cNvPr>
            <p:cNvGrpSpPr/>
            <p:nvPr/>
          </p:nvGrpSpPr>
          <p:grpSpPr>
            <a:xfrm>
              <a:off x="3418703" y="598107"/>
              <a:ext cx="904188" cy="371773"/>
              <a:chOff x="3418703" y="598107"/>
              <a:chExt cx="904188" cy="371773"/>
            </a:xfrm>
          </p:grpSpPr>
          <p:pic>
            <p:nvPicPr>
              <p:cNvPr id="11" name="Object 6">
                <a:extLst>
                  <a:ext uri="{FF2B5EF4-FFF2-40B4-BE49-F238E27FC236}">
                    <a16:creationId xmlns:a16="http://schemas.microsoft.com/office/drawing/2014/main" id="{CF2FEB51-1C78-8BA3-EC15-6F5AFDB130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print"/>
              <a:stretch>
                <a:fillRect/>
              </a:stretch>
            </p:blipFill>
            <p:spPr>
              <a:xfrm>
                <a:off x="3418703" y="598107"/>
                <a:ext cx="904188" cy="371773"/>
              </a:xfrm>
              <a:prstGeom prst="rect">
                <a:avLst/>
              </a:prstGeom>
            </p:spPr>
          </p:pic>
        </p:grpSp>
        <p:grpSp>
          <p:nvGrpSpPr>
            <p:cNvPr id="10" name="그룹 1004">
              <a:extLst>
                <a:ext uri="{FF2B5EF4-FFF2-40B4-BE49-F238E27FC236}">
                  <a16:creationId xmlns:a16="http://schemas.microsoft.com/office/drawing/2014/main" id="{A1D9ADC6-6608-D86E-B5CB-1D63820261E5}"/>
                </a:ext>
              </a:extLst>
            </p:cNvPr>
            <p:cNvGrpSpPr/>
            <p:nvPr/>
          </p:nvGrpSpPr>
          <p:grpSpPr>
            <a:xfrm>
              <a:off x="0" y="0"/>
              <a:ext cx="0" cy="0"/>
              <a:chOff x="0" y="0"/>
              <a:chExt cx="0" cy="0"/>
            </a:xfrm>
          </p:grpSpPr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2.png"/><Relationship Id="rId7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16.png"/><Relationship Id="rId5" Type="http://schemas.openxmlformats.org/officeDocument/2006/relationships/image" Target="../media/image14.png"/><Relationship Id="rId10" Type="http://schemas.openxmlformats.org/officeDocument/2006/relationships/image" Target="../media/image8.png"/><Relationship Id="rId4" Type="http://schemas.openxmlformats.org/officeDocument/2006/relationships/image" Target="../media/image1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747E85A-FC97-EC4C-E69F-72D9128CE0E6}"/>
              </a:ext>
            </a:extLst>
          </p:cNvPr>
          <p:cNvSpPr txBox="1"/>
          <p:nvPr/>
        </p:nvSpPr>
        <p:spPr>
          <a:xfrm>
            <a:off x="5615341" y="4020115"/>
            <a:ext cx="705731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0">
                <a:latin typeface="Calibri" panose="020F0502020204030204" pitchFamily="34" charset="0"/>
                <a:ea typeface="KoPubWorld돋움체 Bold" panose="00000800000000000000" pitchFamily="2" charset="-127"/>
                <a:cs typeface="Calibri" panose="020F0502020204030204" pitchFamily="34" charset="0"/>
              </a:rPr>
              <a:t>Numerical Method</a:t>
            </a:r>
          </a:p>
          <a:p>
            <a:pPr algn="ctr"/>
            <a:r>
              <a:rPr lang="en-US" altLang="ko-KR" sz="7000">
                <a:latin typeface="Calibri" panose="020F0502020204030204" pitchFamily="34" charset="0"/>
                <a:ea typeface="KoPubWorld돋움체 Bold" panose="00000800000000000000" pitchFamily="2" charset="-127"/>
                <a:cs typeface="Calibri" panose="020F0502020204030204" pitchFamily="34" charset="0"/>
              </a:rPr>
              <a:t>HW #2</a:t>
            </a:r>
            <a:endParaRPr lang="ko-KR" altLang="en-US" sz="7000">
              <a:latin typeface="Calibri" panose="020F0502020204030204" pitchFamily="34" charset="0"/>
              <a:ea typeface="KoPubWorld돋움체 Bold" panose="00000800000000000000" pitchFamily="2" charset="-127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84B63B-A075-EE06-B21A-3D4869D9B55A}"/>
              </a:ext>
            </a:extLst>
          </p:cNvPr>
          <p:cNvSpPr txBox="1"/>
          <p:nvPr/>
        </p:nvSpPr>
        <p:spPr>
          <a:xfrm>
            <a:off x="7560874" y="6591300"/>
            <a:ext cx="316625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00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20200552 </a:t>
            </a:r>
            <a:r>
              <a:rPr lang="ko-KR" altLang="en-US" sz="300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이형진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C27FDB8-3967-32B3-8135-4A4E83511F41}"/>
              </a:ext>
            </a:extLst>
          </p:cNvPr>
          <p:cNvSpPr txBox="1"/>
          <p:nvPr/>
        </p:nvSpPr>
        <p:spPr>
          <a:xfrm>
            <a:off x="152400" y="1115080"/>
            <a:ext cx="41360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spc="-100">
                <a:latin typeface="맑은 고딕" panose="020B0503020000020004" pitchFamily="50" charset="-127"/>
                <a:ea typeface="맑은 고딕" panose="020B0503020000020004" pitchFamily="50" charset="-127"/>
              </a:rPr>
              <a:t>HW2_1) Bisection Method</a:t>
            </a:r>
            <a:endParaRPr lang="ko-KR" altLang="en-US" sz="2800" spc="-100">
              <a:latin typeface="맑은 고딕" panose="020B0503020000020004" pitchFamily="50" charset="-127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D94A1C07-45F4-D3B0-4544-E672F0CF65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669473"/>
            <a:ext cx="5291294" cy="4921827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B90A162B-3FB9-665F-3A68-74F921BFB4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1669473"/>
            <a:ext cx="5858655" cy="8122227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6146FF19-AD12-5FF1-F32F-41A9B4D3B8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44400" y="1669473"/>
            <a:ext cx="5425109" cy="1569027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326CF8C0-BC35-E385-4B72-6E239483EB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344400" y="3771900"/>
            <a:ext cx="5385219" cy="1569027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73D5E3F7-10AD-7355-26DE-36A59BE433E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344400" y="5855463"/>
            <a:ext cx="5512056" cy="1569026"/>
          </a:xfrm>
          <a:prstGeom prst="rect">
            <a:avLst/>
          </a:prstGeom>
        </p:spPr>
      </p:pic>
      <p:pic>
        <p:nvPicPr>
          <p:cNvPr id="18" name="그림 17">
            <a:extLst>
              <a:ext uri="{FF2B5EF4-FFF2-40B4-BE49-F238E27FC236}">
                <a16:creationId xmlns:a16="http://schemas.microsoft.com/office/drawing/2014/main" id="{88B63FA5-6CFB-6CA8-39C0-5C9A91DEE1B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344400" y="7734300"/>
            <a:ext cx="5512056" cy="153793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62E16543-299D-EA8E-CC75-6D1F90300C93}"/>
              </a:ext>
            </a:extLst>
          </p:cNvPr>
          <p:cNvSpPr txBox="1"/>
          <p:nvPr/>
        </p:nvSpPr>
        <p:spPr>
          <a:xfrm>
            <a:off x="1447801" y="3868776"/>
            <a:ext cx="2438400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1100" b="1"/>
              <a:t>-&gt; </a:t>
            </a:r>
            <a:r>
              <a:rPr lang="ko-KR" altLang="en-US" sz="1100" b="1"/>
              <a:t>온도는 반드시 </a:t>
            </a:r>
            <a:r>
              <a:rPr lang="en-US" altLang="ko-KR" sz="1100" b="1"/>
              <a:t>0 </a:t>
            </a:r>
            <a:r>
              <a:rPr lang="ko-KR" altLang="en-US" sz="1100" b="1"/>
              <a:t>이상이어야 한다</a:t>
            </a:r>
            <a:r>
              <a:rPr lang="en-US" altLang="ko-KR" sz="1100" b="1"/>
              <a:t>.</a:t>
            </a:r>
            <a:endParaRPr lang="ko-KR" altLang="en-US" sz="1100" b="1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8617D9A-9143-CF8F-A05B-ED060D9BECA6}"/>
              </a:ext>
            </a:extLst>
          </p:cNvPr>
          <p:cNvSpPr txBox="1"/>
          <p:nvPr/>
        </p:nvSpPr>
        <p:spPr>
          <a:xfrm>
            <a:off x="7198347" y="5143500"/>
            <a:ext cx="4403017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1100" b="1"/>
              <a:t>-&gt; </a:t>
            </a:r>
            <a:r>
              <a:rPr lang="ko-KR" altLang="en-US" sz="1100" b="1"/>
              <a:t>구간의 각 끝의 함숫값의 부호가 같다면 알고리즘을 계산할 수 없다</a:t>
            </a:r>
            <a:r>
              <a:rPr lang="en-US" altLang="ko-KR" sz="1100" b="1"/>
              <a:t>.</a:t>
            </a:r>
            <a:endParaRPr lang="ko-KR" altLang="en-US" sz="1100" b="1"/>
          </a:p>
        </p:txBody>
      </p:sp>
    </p:spTree>
    <p:extLst>
      <p:ext uri="{BB962C8B-B14F-4D97-AF65-F5344CB8AC3E}">
        <p14:creationId xmlns:p14="http://schemas.microsoft.com/office/powerpoint/2010/main" val="1815496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6CB2C12-93AE-CFF7-BEE4-2C8E460A835A}"/>
              </a:ext>
            </a:extLst>
          </p:cNvPr>
          <p:cNvSpPr txBox="1"/>
          <p:nvPr/>
        </p:nvSpPr>
        <p:spPr>
          <a:xfrm>
            <a:off x="152400" y="1115080"/>
            <a:ext cx="54523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spc="-100">
                <a:latin typeface="맑은 고딕" panose="020B0503020000020004" pitchFamily="50" charset="-127"/>
                <a:ea typeface="맑은 고딕" panose="020B0503020000020004" pitchFamily="50" charset="-127"/>
                <a:cs typeface="Calibri" panose="020F0502020204030204" pitchFamily="34" charset="0"/>
              </a:rPr>
              <a:t>HW2_2) </a:t>
            </a:r>
            <a:r>
              <a:rPr lang="en-US" altLang="ko-KR" sz="2800" spc="-100">
                <a:latin typeface="맑은 고딕" panose="020B0503020000020004" pitchFamily="50" charset="-127"/>
                <a:ea typeface="맑은 고딕" panose="020B0503020000020004" pitchFamily="50" charset="-127"/>
              </a:rPr>
              <a:t>Newton-Rhapson Method</a:t>
            </a:r>
            <a:endParaRPr lang="ko-KR" altLang="en-US" sz="2800" spc="-100">
              <a:latin typeface="맑은 고딕" panose="020B0503020000020004" pitchFamily="50" charset="-127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8C907C6E-9F76-1CDD-6725-4542C8ABB2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714500"/>
            <a:ext cx="4876800" cy="3918216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4E1F8A26-FB4E-34D2-F205-CCF99FAEFE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1714500"/>
            <a:ext cx="5867400" cy="5683661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4E86FDC8-8A77-042E-B342-8E194C8482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30200" y="1714500"/>
            <a:ext cx="3858163" cy="800212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6F1F4922-C580-10FD-9BB1-3A3C131C4F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33717" y="3086100"/>
            <a:ext cx="3896269" cy="828791"/>
          </a:xfrm>
          <a:prstGeom prst="rect">
            <a:avLst/>
          </a:prstGeom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id="{D01E52C1-7807-AD31-922A-DDE3491DBDF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030200" y="4381500"/>
            <a:ext cx="3829584" cy="800212"/>
          </a:xfrm>
          <a:prstGeom prst="rect">
            <a:avLst/>
          </a:prstGeom>
        </p:spPr>
      </p:pic>
      <p:pic>
        <p:nvPicPr>
          <p:cNvPr id="19" name="그림 18">
            <a:extLst>
              <a:ext uri="{FF2B5EF4-FFF2-40B4-BE49-F238E27FC236}">
                <a16:creationId xmlns:a16="http://schemas.microsoft.com/office/drawing/2014/main" id="{2B2FE6BB-9748-8EFF-6CFF-B631568A030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030200" y="5781679"/>
            <a:ext cx="3839111" cy="790685"/>
          </a:xfrm>
          <a:prstGeom prst="rect">
            <a:avLst/>
          </a:prstGeom>
        </p:spPr>
      </p:pic>
      <p:pic>
        <p:nvPicPr>
          <p:cNvPr id="21" name="그림 20">
            <a:extLst>
              <a:ext uri="{FF2B5EF4-FFF2-40B4-BE49-F238E27FC236}">
                <a16:creationId xmlns:a16="http://schemas.microsoft.com/office/drawing/2014/main" id="{84FFF05D-F1BA-D961-7424-A8E8FC7DB9C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030200" y="7172331"/>
            <a:ext cx="3820058" cy="828791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126C7BF9-6C8C-83B8-05DF-CE6CA3F500D3}"/>
              </a:ext>
            </a:extLst>
          </p:cNvPr>
          <p:cNvSpPr txBox="1"/>
          <p:nvPr/>
        </p:nvSpPr>
        <p:spPr>
          <a:xfrm>
            <a:off x="1428217" y="4250694"/>
            <a:ext cx="2381784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1100" b="1"/>
              <a:t>-&gt; </a:t>
            </a:r>
            <a:r>
              <a:rPr lang="ko-KR" altLang="en-US" sz="1100" b="1"/>
              <a:t>온도는 반드시 </a:t>
            </a:r>
            <a:r>
              <a:rPr lang="en-US" altLang="ko-KR" sz="1100" b="1"/>
              <a:t>0 </a:t>
            </a:r>
            <a:r>
              <a:rPr lang="ko-KR" altLang="en-US" sz="1100" b="1"/>
              <a:t>이상이어야 한다</a:t>
            </a:r>
            <a:r>
              <a:rPr lang="en-US" altLang="ko-KR" sz="1100" b="1"/>
              <a:t>.</a:t>
            </a:r>
            <a:endParaRPr lang="ko-KR" altLang="en-US" sz="1100" b="1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C45E7AF-A27E-8F56-96E9-CCDBA714F648}"/>
              </a:ext>
            </a:extLst>
          </p:cNvPr>
          <p:cNvSpPr txBox="1"/>
          <p:nvPr/>
        </p:nvSpPr>
        <p:spPr>
          <a:xfrm>
            <a:off x="6762216" y="4020257"/>
            <a:ext cx="2381784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1100" b="1"/>
              <a:t>-&gt; </a:t>
            </a:r>
            <a:r>
              <a:rPr lang="ko-KR" altLang="en-US" sz="1100" b="1"/>
              <a:t>온도는 반드시 </a:t>
            </a:r>
            <a:r>
              <a:rPr lang="en-US" altLang="ko-KR" sz="1100" b="1"/>
              <a:t>0 </a:t>
            </a:r>
            <a:r>
              <a:rPr lang="ko-KR" altLang="en-US" sz="1100" b="1"/>
              <a:t>이상이어야 한다</a:t>
            </a:r>
            <a:r>
              <a:rPr lang="en-US" altLang="ko-KR" sz="1100" b="1"/>
              <a:t>.</a:t>
            </a:r>
            <a:endParaRPr lang="ko-KR" altLang="en-US" sz="1100" b="1"/>
          </a:p>
        </p:txBody>
      </p:sp>
    </p:spTree>
    <p:extLst>
      <p:ext uri="{BB962C8B-B14F-4D97-AF65-F5344CB8AC3E}">
        <p14:creationId xmlns:p14="http://schemas.microsoft.com/office/powerpoint/2010/main" val="4196831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6CB2C12-93AE-CFF7-BEE4-2C8E460A835A}"/>
              </a:ext>
            </a:extLst>
          </p:cNvPr>
          <p:cNvSpPr txBox="1"/>
          <p:nvPr/>
        </p:nvSpPr>
        <p:spPr>
          <a:xfrm>
            <a:off x="152400" y="1115080"/>
            <a:ext cx="52838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spc="-100">
                <a:latin typeface="맑은 고딕" panose="020B0503020000020004" pitchFamily="50" charset="-127"/>
                <a:ea typeface="맑은 고딕" panose="020B0503020000020004" pitchFamily="50" charset="-127"/>
                <a:cs typeface="Calibri" panose="020F0502020204030204" pitchFamily="34" charset="0"/>
              </a:rPr>
              <a:t>HW2_3) </a:t>
            </a:r>
            <a:r>
              <a:rPr lang="ko-KR" altLang="en-US" sz="2800" spc="-100">
                <a:latin typeface="맑은 고딕" panose="020B0503020000020004" pitchFamily="50" charset="-127"/>
                <a:ea typeface="맑은 고딕" panose="020B0503020000020004" pitchFamily="50" charset="-127"/>
                <a:cs typeface="Calibri" panose="020F0502020204030204" pitchFamily="34" charset="0"/>
              </a:rPr>
              <a:t>두 방법의 수렴속도 비교</a:t>
            </a: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4E86FDC8-8A77-042E-B342-8E194C848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1918855"/>
            <a:ext cx="6163301" cy="1278315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6F1F4922-C580-10FD-9BB1-3A3C131C4F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4951" y="3290456"/>
            <a:ext cx="6224174" cy="1323969"/>
          </a:xfrm>
          <a:prstGeom prst="rect">
            <a:avLst/>
          </a:prstGeom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id="{D01E52C1-7807-AD31-922A-DDE3491DBD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0644" y="4718102"/>
            <a:ext cx="6117647" cy="1278315"/>
          </a:xfrm>
          <a:prstGeom prst="rect">
            <a:avLst/>
          </a:prstGeom>
        </p:spPr>
      </p:pic>
      <p:pic>
        <p:nvPicPr>
          <p:cNvPr id="19" name="그림 18">
            <a:extLst>
              <a:ext uri="{FF2B5EF4-FFF2-40B4-BE49-F238E27FC236}">
                <a16:creationId xmlns:a16="http://schemas.microsoft.com/office/drawing/2014/main" id="{2B2FE6BB-9748-8EFF-6CFF-B631568A03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14951" y="6118282"/>
            <a:ext cx="6132867" cy="1263096"/>
          </a:xfrm>
          <a:prstGeom prst="rect">
            <a:avLst/>
          </a:prstGeom>
        </p:spPr>
      </p:pic>
      <p:pic>
        <p:nvPicPr>
          <p:cNvPr id="21" name="그림 20">
            <a:extLst>
              <a:ext uri="{FF2B5EF4-FFF2-40B4-BE49-F238E27FC236}">
                <a16:creationId xmlns:a16="http://schemas.microsoft.com/office/drawing/2014/main" id="{84FFF05D-F1BA-D961-7424-A8E8FC7DB9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26336" y="7508934"/>
            <a:ext cx="6102429" cy="1323969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73A428D4-BA14-752A-0B2A-25B12498597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95400" y="1943100"/>
            <a:ext cx="4813246" cy="1392067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38E61436-CBC5-A65C-FAD8-81E5C0B4FC1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30304" y="3392946"/>
            <a:ext cx="4777855" cy="1392067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617912D3-627C-A88E-6D54-923995178BB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30304" y="4805955"/>
            <a:ext cx="4890387" cy="1392066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2E438F90-469C-56ED-A591-8088652EF13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358013" y="6293621"/>
            <a:ext cx="4890387" cy="136447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5BB67FF-3D33-AC40-2D42-4BACE7A91AB9}"/>
              </a:ext>
            </a:extLst>
          </p:cNvPr>
          <p:cNvSpPr txBox="1"/>
          <p:nvPr/>
        </p:nvSpPr>
        <p:spPr>
          <a:xfrm>
            <a:off x="1295400" y="9241404"/>
            <a:ext cx="1356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/>
              <a:t>-&gt; Bisection</a:t>
            </a:r>
            <a:r>
              <a:rPr lang="ko-KR" altLang="en-US" b="1"/>
              <a:t> </a:t>
            </a:r>
            <a:r>
              <a:rPr lang="en-US" altLang="ko-KR" b="1"/>
              <a:t>Method</a:t>
            </a:r>
            <a:r>
              <a:rPr lang="ko-KR" altLang="en-US" b="1"/>
              <a:t>의 초기구간을 매우 매우 좁게 설정해야만 시행 횟수가 비슷하게 측정된다</a:t>
            </a:r>
            <a:r>
              <a:rPr lang="en-US" altLang="ko-KR" b="1"/>
              <a:t>.</a:t>
            </a:r>
          </a:p>
          <a:p>
            <a:r>
              <a:rPr lang="en-US" altLang="ko-KR" b="1"/>
              <a:t>-&gt; </a:t>
            </a:r>
            <a:r>
              <a:rPr lang="ko-KR" altLang="en-US" b="1"/>
              <a:t>비슷한 구간에서 시행 횟수는 </a:t>
            </a:r>
            <a:r>
              <a:rPr lang="en-US" altLang="ko-KR" b="1"/>
              <a:t>Newton-Raphson Method</a:t>
            </a:r>
            <a:r>
              <a:rPr lang="ko-KR" altLang="en-US" b="1"/>
              <a:t>가 훨씬 적게 측정된다</a:t>
            </a:r>
            <a:r>
              <a:rPr lang="en-US" altLang="ko-KR" b="1"/>
              <a:t>.</a:t>
            </a:r>
            <a:endParaRPr lang="ko-KR" altLang="en-US" b="1"/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1CA960E4-9B17-27B7-55EC-47059F0A3BF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358013" y="7739811"/>
            <a:ext cx="4585587" cy="136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392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81</Words>
  <Application>Microsoft Office PowerPoint</Application>
  <PresentationFormat>사용자 지정</PresentationFormat>
  <Paragraphs>13</Paragraphs>
  <Slides>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맑은 고딕</vt:lpstr>
      <vt:lpstr>Arial</vt:lpstr>
      <vt:lpstr>Calibri</vt:lpstr>
      <vt:lpstr>Office Theme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officegen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officegen</dc:creator>
  <cp:lastModifiedBy>이형진(신소재공학과)</cp:lastModifiedBy>
  <cp:revision>11</cp:revision>
  <dcterms:created xsi:type="dcterms:W3CDTF">2022-09-07T22:32:17Z</dcterms:created>
  <dcterms:modified xsi:type="dcterms:W3CDTF">2022-09-19T23:53:11Z</dcterms:modified>
</cp:coreProperties>
</file>