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797675" cy="9928225"/>
  <p:embeddedFontLst>
    <p:embeddedFont>
      <p:font typeface="Cambria Math" pitchFamily="18" charset="0"/>
      <p:regular r:id="rId5"/>
    </p:embeddedFont>
    <p:embeddedFont>
      <p:font typeface="Microsoft Sans Serif" pitchFamily="34" charset="0"/>
      <p:regular r:id="rId6"/>
    </p:embeddedFont>
    <p:embeddedFont>
      <p:font typeface="나눔고딕" charset="-127"/>
      <p:regular r:id="rId7"/>
      <p:bold r:id="rId8"/>
    </p:embeddedFont>
    <p:embeddedFont>
      <p:font typeface="맑은 고딕" pitchFamily="50" charset="-127"/>
      <p:regular r:id="rId9"/>
      <p:bold r:id="rId1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86452DF-F8EE-435F-9AF8-282194930A7C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57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770" userDrawn="1">
          <p15:clr>
            <a:srgbClr val="A4A3A4"/>
          </p15:clr>
        </p15:guide>
        <p15:guide id="8" orient="horz" pos="459" userDrawn="1">
          <p15:clr>
            <a:srgbClr val="A4A3A4"/>
          </p15:clr>
        </p15:guide>
        <p15:guide id="9" pos="2880" userDrawn="1">
          <p15:clr>
            <a:srgbClr val="A4A3A4"/>
          </p15:clr>
        </p15:guide>
        <p15:guide id="10" pos="5511" userDrawn="1">
          <p15:clr>
            <a:srgbClr val="A4A3A4"/>
          </p15:clr>
        </p15:guide>
        <p15:guide id="11" pos="363" userDrawn="1">
          <p15:clr>
            <a:srgbClr val="A4A3A4"/>
          </p15:clr>
        </p15:guide>
        <p15:guide id="12" pos="453" userDrawn="1">
          <p15:clr>
            <a:srgbClr val="A4A3A4"/>
          </p15:clr>
        </p15:guide>
        <p15:guide id="13" pos="3674" userDrawn="1">
          <p15:clr>
            <a:srgbClr val="A4A3A4"/>
          </p15:clr>
        </p15:guide>
        <p15:guide id="14" pos="2903" userDrawn="1">
          <p15:clr>
            <a:srgbClr val="A4A3A4"/>
          </p15:clr>
        </p15:guide>
        <p15:guide id="15" pos="4581" userDrawn="1">
          <p15:clr>
            <a:srgbClr val="A4A3A4"/>
          </p15:clr>
        </p15:guide>
        <p15:guide id="16" pos="2789" userDrawn="1">
          <p15:clr>
            <a:srgbClr val="A4A3A4"/>
          </p15:clr>
        </p15:guide>
        <p15:guide id="17" orient="horz" pos="1956" userDrawn="1">
          <p15:clr>
            <a:srgbClr val="A4A3A4"/>
          </p15:clr>
        </p15:guide>
        <p15:guide id="18" orient="horz" pos="4156" userDrawn="1">
          <p15:clr>
            <a:srgbClr val="A4A3A4"/>
          </p15:clr>
        </p15:guide>
        <p15:guide id="19" orient="horz" pos="3997" userDrawn="1">
          <p15:clr>
            <a:srgbClr val="A4A3A4"/>
          </p15:clr>
        </p15:guide>
        <p15:guide id="20" orient="horz" pos="2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" initials="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61065"/>
    <a:srgbClr val="920C4C"/>
    <a:srgbClr val="CB1164"/>
    <a:srgbClr val="696969"/>
    <a:srgbClr val="FBCDE3"/>
    <a:srgbClr val="FFFAD6"/>
    <a:srgbClr val="FFFDD3"/>
    <a:srgbClr val="F79FC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31" autoAdjust="0"/>
    <p:restoredTop sz="96582" autoAdjust="0"/>
  </p:normalViewPr>
  <p:slideViewPr>
    <p:cSldViewPr snapToGrid="0">
      <p:cViewPr>
        <p:scale>
          <a:sx n="75" d="100"/>
          <a:sy n="75" d="100"/>
        </p:scale>
        <p:origin x="-1600" y="236"/>
      </p:cViewPr>
      <p:guideLst>
        <p:guide orient="horz" pos="1570"/>
        <p:guide orient="horz" pos="867"/>
        <p:guide orient="horz" pos="3770"/>
        <p:guide orient="horz" pos="1956"/>
        <p:guide orient="horz" pos="4156"/>
        <p:guide orient="horz" pos="3997"/>
        <p:guide orient="horz" pos="2296"/>
        <p:guide pos="2880"/>
        <p:guide pos="5511"/>
        <p:guide pos="363"/>
        <p:guide pos="453"/>
        <p:guide pos="3674"/>
        <p:guide pos="2903"/>
        <p:guide pos="4581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2796" y="4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commentAuthors" Target="commentAuthors.xml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2016-09-17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2016-09-17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6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138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 descr="cosmetic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1048822" y="5449902"/>
            <a:ext cx="2133600" cy="365125"/>
          </a:xfrm>
          <a:prstGeom prst="rect">
            <a:avLst/>
          </a:prstGeom>
        </p:spPr>
        <p:txBody>
          <a:bodyPr/>
          <a:lstStyle/>
          <a:p>
            <a:fld id="{702B5968-EE05-4C65-9821-33FFFFEE7C56}" type="datetime1">
              <a:rPr lang="ko-KR" altLang="en-US" smtClean="0"/>
              <a:t>2016-09-17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8242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9213" y="6437694"/>
            <a:ext cx="534838" cy="365125"/>
          </a:xfrm>
          <a:prstGeom prst="rect">
            <a:avLst/>
          </a:prstGeo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312059" y="246743"/>
            <a:ext cx="8338457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제목을 입력하세요</a:t>
            </a:r>
            <a:endParaRPr lang="en-US" altLang="ko-KR" dirty="0" smtClean="0"/>
          </a:p>
          <a:p>
            <a:pPr lvl="0"/>
            <a:endParaRPr lang="ko-KR" altLang="en-US" dirty="0" smtClean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1048822" y="5449902"/>
            <a:ext cx="2133600" cy="365125"/>
          </a:xfrm>
          <a:prstGeom prst="rect">
            <a:avLst/>
          </a:prstGeom>
        </p:spPr>
        <p:txBody>
          <a:bodyPr/>
          <a:lstStyle/>
          <a:p>
            <a:fld id="{E66D73C1-292E-4346-A145-2DA319221585}" type="datetime1">
              <a:rPr lang="ko-KR" altLang="en-US" smtClean="0"/>
              <a:t>2016-09-17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8242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9213" y="6437694"/>
            <a:ext cx="534838" cy="365125"/>
          </a:xfrm>
          <a:prstGeom prst="rect">
            <a:avLst/>
          </a:prstGeo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368300" y="1574801"/>
            <a:ext cx="1905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 smtClean="0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2336800" y="1574801"/>
            <a:ext cx="6426200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내용을 입력하십시오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1048822" y="5449902"/>
            <a:ext cx="2133600" cy="365125"/>
          </a:xfrm>
          <a:prstGeom prst="rect">
            <a:avLst/>
          </a:prstGeom>
        </p:spPr>
        <p:txBody>
          <a:bodyPr/>
          <a:lstStyle/>
          <a:p>
            <a:fld id="{9878C11F-D3C2-4CD4-8C5E-61181AA99357}" type="datetime1">
              <a:rPr lang="ko-KR" altLang="en-US" smtClean="0"/>
              <a:t>2016-09-17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82422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9213" y="6437694"/>
            <a:ext cx="534838" cy="365125"/>
          </a:xfrm>
          <a:prstGeom prst="rect">
            <a:avLst/>
          </a:prstGeo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22239"/>
            <a:ext cx="7772400" cy="1470025"/>
          </a:xfrm>
        </p:spPr>
        <p:txBody>
          <a:bodyPr/>
          <a:lstStyle>
            <a:lvl1pPr algn="ctr"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0" y="586154"/>
            <a:ext cx="9144000" cy="28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69" y="85230"/>
            <a:ext cx="8713029" cy="639761"/>
          </a:xfrm>
        </p:spPr>
        <p:txBody>
          <a:bodyPr/>
          <a:lstStyle>
            <a:lvl1pPr>
              <a:defRPr sz="3800" spc="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  <a:cs typeface="Microsoft Sans Serif" panose="020B0604020202020204" pitchFamily="34" charset="0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  <a:cs typeface="Microsoft Sans Serif" panose="020B0604020202020204" pitchFamily="34" charset="0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  <a:cs typeface="Microsoft Sans Serif" panose="020B0604020202020204" pitchFamily="34" charset="0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  <a:cs typeface="Microsoft Sans Serif" panose="020B0604020202020204" pitchFamily="34" charset="0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9532" y="77415"/>
            <a:ext cx="8713029" cy="639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4237" y="820616"/>
            <a:ext cx="8713029" cy="554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4" r:id="rId3"/>
    <p:sldLayoutId id="2147483673" r:id="rId4"/>
    <p:sldLayoutId id="2147483676" r:id="rId5"/>
    <p:sldLayoutId id="2147483661" r:id="rId6"/>
    <p:sldLayoutId id="214748366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90" userDrawn="1">
          <p15:clr>
            <a:srgbClr val="F26B43"/>
          </p15:clr>
        </p15:guide>
        <p15:guide id="3" pos="56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00" y="-5998"/>
            <a:ext cx="9106426" cy="504056"/>
          </a:xfrm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altLang="ko-KR" sz="1800" spc="0" dirty="0" smtClean="0"/>
              <a:t>The Capillarity effect on the size-dependence of Si</a:t>
            </a:r>
            <a:r>
              <a:rPr lang="en-US" altLang="ko-KR" sz="1800" spc="0" baseline="-25000" dirty="0" smtClean="0"/>
              <a:t>1-x</a:t>
            </a:r>
            <a:r>
              <a:rPr lang="en-US" altLang="ko-KR" sz="1800" spc="0" dirty="0" smtClean="0"/>
              <a:t>Ge</a:t>
            </a:r>
            <a:r>
              <a:rPr lang="en-US" altLang="ko-KR" sz="1800" spc="0" baseline="-25000" dirty="0" smtClean="0"/>
              <a:t>x</a:t>
            </a:r>
            <a:r>
              <a:rPr lang="en-US" altLang="ko-KR" sz="1800" spc="0" dirty="0" smtClean="0"/>
              <a:t> nanowire composition </a:t>
            </a:r>
            <a:endParaRPr lang="en-US" altLang="ko-KR" sz="1800" spc="0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96221" y="520164"/>
            <a:ext cx="8911383" cy="525584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ko-KR" altLang="en-US" sz="1200" b="1" dirty="0" smtClean="0"/>
              <a:t>연구배경</a:t>
            </a:r>
            <a:endParaRPr lang="en-US" altLang="ko-KR" sz="1200" b="1" dirty="0"/>
          </a:p>
        </p:txBody>
      </p:sp>
      <p:sp>
        <p:nvSpPr>
          <p:cNvPr id="7" name="직사각형 6"/>
          <p:cNvSpPr/>
          <p:nvPr/>
        </p:nvSpPr>
        <p:spPr>
          <a:xfrm>
            <a:off x="285028" y="725111"/>
            <a:ext cx="882047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Si</a:t>
            </a:r>
            <a:r>
              <a:rPr lang="en-US" altLang="ko-KR" sz="1200" baseline="-25000" dirty="0">
                <a:latin typeface="맑은 고딕" pitchFamily="50" charset="-127"/>
                <a:ea typeface="맑은 고딕" pitchFamily="50" charset="-127"/>
              </a:rPr>
              <a:t>1-x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Ge</a:t>
            </a:r>
            <a:r>
              <a:rPr lang="en-US" altLang="ko-KR" sz="1200" baseline="-25000" dirty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nanowire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는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o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ptoelectronic 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및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sensing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등의 성능 향상을 위한 중요 물질</a:t>
            </a:r>
            <a:endParaRPr lang="en-US" altLang="ko-KR" sz="12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lvl="0" indent="-285750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Nanowire</a:t>
            </a:r>
            <a:r>
              <a:rPr lang="ko-KR" altLang="en-US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size</a:t>
            </a:r>
            <a:r>
              <a:rPr lang="ko-KR" altLang="en-US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12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Ge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분율이</a:t>
            </a:r>
            <a:r>
              <a:rPr lang="ko-KR" altLang="en-US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비례한다는 실</a:t>
            </a:r>
            <a:r>
              <a:rPr lang="ko-KR" altLang="en-US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험</a:t>
            </a:r>
            <a:r>
              <a:rPr lang="ko-KR" altLang="en-US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 有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 lvl="0">
              <a:lnSpc>
                <a:spcPct val="140000"/>
              </a:lnSpc>
            </a:pPr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           </a:t>
            </a:r>
            <a:r>
              <a:rPr lang="en-US" altLang="ko-KR" sz="1200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Gibbs-Thompson effect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로 인한 현상이라는 의견이 있으나 좀 더 정확한 분석이 필요 </a:t>
            </a:r>
            <a:endParaRPr lang="en-US" altLang="ko-KR" sz="12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81125" y="454565"/>
            <a:ext cx="8964000" cy="0"/>
          </a:xfrm>
          <a:prstGeom prst="line">
            <a:avLst/>
          </a:prstGeom>
          <a:ln w="28575">
            <a:solidFill>
              <a:srgbClr val="CB1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88729" y="63514"/>
            <a:ext cx="8964000" cy="0"/>
          </a:xfrm>
          <a:prstGeom prst="line">
            <a:avLst/>
          </a:prstGeom>
          <a:ln w="28575">
            <a:solidFill>
              <a:srgbClr val="CB1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그룹 19"/>
          <p:cNvGrpSpPr/>
          <p:nvPr/>
        </p:nvGrpSpPr>
        <p:grpSpPr>
          <a:xfrm>
            <a:off x="96221" y="1523284"/>
            <a:ext cx="8961500" cy="812285"/>
            <a:chOff x="96221" y="1523284"/>
            <a:chExt cx="8961500" cy="812285"/>
          </a:xfrm>
        </p:grpSpPr>
        <p:sp>
          <p:nvSpPr>
            <p:cNvPr id="9" name="내용 개체 틀 2"/>
            <p:cNvSpPr txBox="1">
              <a:spLocks/>
            </p:cNvSpPr>
            <p:nvPr/>
          </p:nvSpPr>
          <p:spPr>
            <a:xfrm>
              <a:off x="96221" y="1523284"/>
              <a:ext cx="8911383" cy="5255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40000"/>
                </a:lnSpc>
                <a:buFont typeface="Wingdings" panose="05000000000000000000" pitchFamily="2" charset="2"/>
                <a:buChar char="v"/>
              </a:pPr>
              <a:r>
                <a:rPr lang="ko-KR" altLang="en-US" sz="1200" b="1" dirty="0" smtClean="0"/>
                <a:t>연구목표</a:t>
              </a:r>
              <a:endParaRPr lang="en-US" altLang="ko-KR" sz="1200" b="1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85028" y="1726171"/>
              <a:ext cx="8772693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Thermodynamic analysis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를 통한 </a:t>
              </a:r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Si</a:t>
              </a:r>
              <a:r>
                <a:rPr lang="en-US" altLang="ko-KR" sz="1200" b="1" baseline="-25000" dirty="0">
                  <a:latin typeface="맑은 고딕" pitchFamily="50" charset="-127"/>
                  <a:ea typeface="맑은 고딕" pitchFamily="50" charset="-127"/>
                </a:rPr>
                <a:t>1-x</a:t>
              </a:r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Ge</a:t>
              </a:r>
              <a:r>
                <a:rPr lang="en-US" altLang="ko-KR" sz="1200" b="1" baseline="-25000" dirty="0">
                  <a:latin typeface="맑은 고딕" pitchFamily="50" charset="-127"/>
                  <a:ea typeface="맑은 고딕" pitchFamily="50" charset="-127"/>
                </a:rPr>
                <a:t>x</a:t>
              </a:r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b="1" dirty="0" smtClean="0">
                  <a:latin typeface="맑은 고딕" pitchFamily="50" charset="-127"/>
                  <a:ea typeface="맑은 고딕" pitchFamily="50" charset="-127"/>
                </a:rPr>
                <a:t>nanowire</a:t>
              </a:r>
              <a:r>
                <a:rPr lang="ko-KR" altLang="en-US" sz="1200" b="1" dirty="0" smtClean="0">
                  <a:latin typeface="맑은 고딕" pitchFamily="50" charset="-127"/>
                  <a:ea typeface="맑은 고딕" pitchFamily="50" charset="-127"/>
                </a:rPr>
                <a:t>의 조성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에 따른 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size 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변화의 원인 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(</a:t>
              </a:r>
              <a:r>
                <a:rPr lang="en-US" altLang="ko-KR" sz="12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Gibbs-Thompson effect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) 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검증</a:t>
              </a:r>
              <a:endPara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12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  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(Liquid droplet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조성에 따른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capillarity effect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발생 여부 분석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)</a:t>
              </a:r>
              <a:endPara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96221" y="6070348"/>
            <a:ext cx="8911383" cy="813808"/>
            <a:chOff x="96221" y="6070348"/>
            <a:chExt cx="8911383" cy="813808"/>
          </a:xfrm>
        </p:grpSpPr>
        <p:sp>
          <p:nvSpPr>
            <p:cNvPr id="14" name="내용 개체 틀 2"/>
            <p:cNvSpPr txBox="1">
              <a:spLocks/>
            </p:cNvSpPr>
            <p:nvPr/>
          </p:nvSpPr>
          <p:spPr>
            <a:xfrm>
              <a:off x="96221" y="6070348"/>
              <a:ext cx="8911383" cy="5255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40000"/>
                </a:lnSpc>
                <a:buFont typeface="Wingdings" panose="05000000000000000000" pitchFamily="2" charset="2"/>
                <a:buChar char="v"/>
              </a:pPr>
              <a:r>
                <a:rPr lang="ko-KR" altLang="en-US" sz="1200" b="1" dirty="0" smtClean="0"/>
                <a:t>결론 및 향후 연구방향</a:t>
              </a:r>
              <a:endParaRPr lang="en-US" altLang="ko-KR" sz="1200" b="1" dirty="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85028" y="6274758"/>
              <a:ext cx="8684076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Gibbs-Thomson(capillarity effect)</a:t>
              </a:r>
              <a:r>
                <a:rPr lang="ko-KR" altLang="en-US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로 인하여 </a:t>
              </a:r>
              <a:r>
                <a:rPr lang="en-US" altLang="ko-KR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nanowire</a:t>
              </a:r>
              <a:r>
                <a:rPr lang="ko-KR" altLang="en-US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의 </a:t>
              </a:r>
              <a:r>
                <a:rPr lang="en-US" altLang="ko-KR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size</a:t>
              </a:r>
              <a:r>
                <a:rPr lang="ko-KR" altLang="en-US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와 </a:t>
              </a:r>
              <a:r>
                <a:rPr lang="en-US" altLang="ko-KR" sz="1200" b="1" dirty="0" err="1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Ge</a:t>
              </a:r>
              <a:r>
                <a:rPr lang="en-US" altLang="ko-KR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</a:t>
              </a:r>
              <a:r>
                <a:rPr lang="ko-KR" altLang="en-US" sz="1200" b="1" dirty="0" err="1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분율이</a:t>
              </a:r>
              <a:r>
                <a:rPr lang="ko-KR" altLang="en-US" sz="120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비례관계를 가짐 </a:t>
              </a:r>
              <a:endParaRPr lang="en-US" altLang="ko-KR" sz="1200" b="1" dirty="0">
                <a:ln w="1270">
                  <a:noFill/>
                </a:ln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  <a:p>
              <a:pPr marL="285750" indent="-285750">
                <a:lnSpc>
                  <a:spcPct val="14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K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inetic effect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고려 및 </a:t>
              </a:r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p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rocess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조건에 따른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nanowire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조성의 정량적 예측을 위한 연구 필요</a:t>
              </a:r>
              <a:endPara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80206" y="6633356"/>
            <a:ext cx="4627843" cy="243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I. Sa et al., </a:t>
            </a:r>
            <a:r>
              <a:rPr lang="en-US" altLang="ko-KR" sz="800" i="1" dirty="0" smtClean="0">
                <a:latin typeface="맑은 고딕" pitchFamily="50" charset="-127"/>
                <a:ea typeface="맑은 고딕" pitchFamily="50" charset="-127"/>
              </a:rPr>
              <a:t>CALPHAD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, 32 (2008), 669</a:t>
            </a:r>
            <a:endParaRPr lang="ko-KR" altLang="en-US" sz="8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96221" y="2327405"/>
            <a:ext cx="8911383" cy="3751107"/>
            <a:chOff x="96221" y="2331984"/>
            <a:chExt cx="8911383" cy="3751107"/>
          </a:xfrm>
        </p:grpSpPr>
        <p:sp>
          <p:nvSpPr>
            <p:cNvPr id="11" name="내용 개체 틀 2"/>
            <p:cNvSpPr txBox="1">
              <a:spLocks/>
            </p:cNvSpPr>
            <p:nvPr/>
          </p:nvSpPr>
          <p:spPr>
            <a:xfrm>
              <a:off x="96221" y="2331984"/>
              <a:ext cx="8911383" cy="5255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icrosoft Sans Serif" panose="020B0604020202020204" pitchFamily="34" charset="0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40000"/>
                </a:lnSpc>
                <a:buFont typeface="Wingdings" panose="05000000000000000000" pitchFamily="2" charset="2"/>
                <a:buChar char="v"/>
              </a:pPr>
              <a:r>
                <a:rPr lang="ko-KR" altLang="en-US" sz="1200" b="1" dirty="0" smtClean="0"/>
                <a:t>연구내용</a:t>
              </a:r>
              <a:endParaRPr lang="en-US" altLang="ko-KR" sz="1200" b="1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85028" y="2536227"/>
              <a:ext cx="8684076" cy="867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Vapor/liquid droplet interface</a:t>
              </a:r>
            </a:p>
            <a:p>
              <a:pPr marL="742950" lvl="1" indent="-285750">
                <a:lnSpc>
                  <a:spcPct val="140000"/>
                </a:lnSpc>
                <a:buFont typeface="+mj-lt"/>
                <a:buAutoNum type="romanUcPeriod"/>
              </a:pP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Solid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상태의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Au droplet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에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vapor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상태의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Si, </a:t>
              </a:r>
              <a:r>
                <a:rPr lang="en-US" altLang="ko-KR" sz="1200" dirty="0" err="1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Ge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atom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이 첨가되면서 </a:t>
              </a:r>
              <a:r>
                <a:rPr lang="en-US" altLang="ko-KR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Au alloy</a:t>
              </a:r>
              <a:r>
                <a:rPr lang="ko-KR" altLang="en-US" sz="1200" dirty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</a:t>
              </a:r>
              <a:r>
                <a:rPr lang="ko-KR" altLang="en-US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형성</a:t>
              </a:r>
              <a:endParaRPr lang="en-US" altLang="ko-KR" sz="1200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  <a:p>
              <a:pPr marL="742950" lvl="1" indent="-285750">
                <a:lnSpc>
                  <a:spcPct val="140000"/>
                </a:lnSpc>
                <a:buFont typeface="+mj-lt"/>
                <a:buAutoNum type="romanUcPeriod"/>
              </a:pP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Au-Si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및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Au-</a:t>
              </a:r>
              <a:r>
                <a:rPr lang="en-US" altLang="ko-KR" sz="1200" dirty="0" err="1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Ge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alloy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의 </a:t>
              </a:r>
              <a:r>
                <a:rPr lang="ko-KR" altLang="en-US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낮은 </a:t>
              </a:r>
              <a:r>
                <a:rPr lang="en-US" altLang="ko-KR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eutectic point </a:t>
              </a:r>
              <a:r>
                <a:rPr lang="ko-KR" altLang="en-US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온도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로 인하여 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400℃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의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낮은 온도에서 </a:t>
              </a:r>
              <a:r>
                <a:rPr lang="en-US" altLang="ko-KR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liquid</a:t>
              </a:r>
              <a:r>
                <a:rPr lang="ko-KR" altLang="en-US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상태의 </a:t>
              </a:r>
              <a:r>
                <a:rPr lang="en-US" altLang="ko-KR" sz="1200" dirty="0" smtClean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droplet</a:t>
              </a:r>
              <a:r>
                <a:rPr lang="ko-KR" alt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로 존재</a:t>
              </a:r>
              <a:endPara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직사각형 12"/>
                <p:cNvSpPr/>
                <p:nvPr/>
              </p:nvSpPr>
              <p:spPr>
                <a:xfrm>
                  <a:off x="285028" y="3319449"/>
                  <a:ext cx="8684076" cy="276364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285750" indent="-285750">
                    <a:lnSpc>
                      <a:spcPct val="140000"/>
                    </a:lnSpc>
                    <a:buFont typeface="Wingdings" panose="05000000000000000000" pitchFamily="2" charset="2"/>
                    <a:buChar char="ü"/>
                  </a:pP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Liquid</a:t>
                  </a:r>
                  <a:r>
                    <a:rPr lang="en-US" altLang="ko-KR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droplet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/solid nanowire interface</a:t>
                  </a:r>
                </a:p>
                <a:p>
                  <a:pPr marL="742950" lvl="1" indent="-285750">
                    <a:lnSpc>
                      <a:spcPct val="140000"/>
                    </a:lnSpc>
                    <a:buFont typeface="+mj-lt"/>
                    <a:buAutoNum type="romanUcPeriod"/>
                  </a:pP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해당 계면에서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Si-</a:t>
                  </a:r>
                  <a:r>
                    <a:rPr lang="en-US" altLang="ko-KR" sz="1200" dirty="0" err="1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Ge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solid phase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형성 및 성장을 위해서는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liquid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조성이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supersaturated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되어야 함</a:t>
                  </a:r>
                  <a:endParaRPr lang="en-US" altLang="ko-KR" sz="1200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sym typeface="Wingdings" pitchFamily="2" charset="2"/>
                  </a:endParaRPr>
                </a:p>
                <a:p>
                  <a:pPr marL="742950" lvl="1" indent="-285750">
                    <a:lnSpc>
                      <a:spcPct val="140000"/>
                    </a:lnSpc>
                    <a:buFont typeface="+mj-lt"/>
                    <a:buAutoNum type="romanUcPeriod"/>
                  </a:pP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liquid droplet surface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에서 </a:t>
                  </a:r>
                  <a:r>
                    <a:rPr lang="en-US" altLang="ko-KR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vapor/liquid local equilibrium</a:t>
                  </a:r>
                  <a:r>
                    <a:rPr lang="ko-KR" altLang="en-US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가정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                                                               </a:t>
                  </a:r>
                  <a:r>
                    <a:rPr lang="en-US" altLang="ko-KR" sz="1200" dirty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Si, </a:t>
                  </a:r>
                  <a:r>
                    <a:rPr lang="en-US" altLang="ko-KR" sz="1200" dirty="0" err="1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Ge</a:t>
                  </a:r>
                  <a:r>
                    <a:rPr lang="en-US" altLang="ko-KR" sz="1200" dirty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vapor phase equilibrium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activity</a:t>
                  </a:r>
                  <a:r>
                    <a:rPr lang="ko-KR" altLang="en-US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를 통하여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supersaturated </a:t>
                  </a:r>
                  <a:r>
                    <a:rPr lang="en-US" altLang="ko-KR" sz="1200" dirty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liquid </a:t>
                  </a:r>
                  <a:r>
                    <a:rPr lang="ko-KR" altLang="en-US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조성 도출 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                              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 liquid/solid </a:t>
                  </a:r>
                  <a:r>
                    <a:rPr lang="ko-KR" altLang="en-US" sz="1200" dirty="0" err="1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상평형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계산을 통한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Si</a:t>
                  </a:r>
                  <a:r>
                    <a:rPr lang="en-US" altLang="ko-KR" sz="1200" baseline="-250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1-x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Ge</a:t>
                  </a:r>
                  <a:r>
                    <a:rPr lang="en-US" altLang="ko-KR" sz="1200" baseline="-250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x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 nanowire </a:t>
                  </a:r>
                  <a:r>
                    <a:rPr lang="ko-KR" altLang="en-US" sz="12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조성 </a:t>
                  </a:r>
                  <a:r>
                    <a:rPr lang="ko-KR" altLang="en-US" sz="1200" dirty="0" smtClean="0">
                      <a:latin typeface="맑은 고딕" pitchFamily="50" charset="-127"/>
                      <a:ea typeface="맑은 고딕" pitchFamily="50" charset="-127"/>
                    </a:rPr>
                    <a:t>도출                                                      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itchFamily="50" charset="-127"/>
                      <a:ea typeface="맑은 고딕" pitchFamily="50" charset="-127"/>
                    </a:rPr>
                    <a:t> </a:t>
                  </a:r>
                  <a:r>
                    <a:rPr lang="en-US" altLang="ko-KR" sz="1200" dirty="0" smtClean="0">
                      <a:latin typeface="맑은 고딕" pitchFamily="50" charset="-127"/>
                      <a:ea typeface="맑은 고딕" pitchFamily="50" charset="-127"/>
                    </a:rPr>
                    <a:t> </a:t>
                  </a:r>
                  <a:r>
                    <a:rPr lang="en-US" altLang="ko-KR" sz="1200" dirty="0" smtClean="0">
                      <a:latin typeface="맑은 고딕" pitchFamily="50" charset="-127"/>
                      <a:ea typeface="맑은 고딕" pitchFamily="50" charset="-127"/>
                      <a:sym typeface="Wingdings" pitchFamily="2" charset="2"/>
                    </a:rPr>
                    <a:t>                                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and                                         </a:t>
                  </a:r>
                </a:p>
                <a:p>
                  <a:pPr marL="742950" lvl="1" indent="-285750">
                    <a:lnSpc>
                      <a:spcPct val="140000"/>
                    </a:lnSpc>
                    <a:buFont typeface="+mj-lt"/>
                    <a:buAutoNum type="romanUcPeriod"/>
                  </a:pP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임의의 조성의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Bulk liquid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및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imaginary vapor phase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를 통하여</a:t>
                  </a:r>
                  <a:r>
                    <a:rPr lang="en-US" altLang="ko-KR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size effect</a:t>
                  </a:r>
                  <a:r>
                    <a:rPr lang="ko-KR" altLang="en-US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를 고려한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liquid droplet</a:t>
                  </a:r>
                  <a:r>
                    <a:rPr lang="ko-KR" altLang="en-US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의 조성을 계산</a:t>
                  </a:r>
                  <a:endParaRPr lang="en-US" altLang="ko-KR" sz="1200" dirty="0" smtClean="0">
                    <a:solidFill>
                      <a:srgbClr val="0000FF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sym typeface="Wingdings" pitchFamily="2" charset="2"/>
                  </a:endParaRPr>
                </a:p>
                <a:p>
                  <a:pPr lvl="1">
                    <a:lnSpc>
                      <a:spcPct val="140000"/>
                    </a:lnSpc>
                  </a:pPr>
                  <a:r>
                    <a:rPr lang="en-US" altLang="ko-KR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   - </a:t>
                  </a:r>
                  <a14:m>
                    <m:oMath xmlns:m="http://schemas.openxmlformats.org/officeDocument/2006/math">
                      <m:r>
                        <a:rPr lang="en-US" altLang="ko-KR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Wingdings" pitchFamily="2" charset="2"/>
                        </a:rPr>
                        <m:t>∆</m:t>
                      </m:r>
                      <m:sSub>
                        <m:sSubPr>
                          <m:ctrlPr>
                            <a:rPr lang="en-US" altLang="ko-KR" sz="1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𝐺</m:t>
                          </m:r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−</m:t>
                          </m:r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𝑇</m:t>
                          </m:r>
                        </m:sub>
                      </m:sSub>
                      <m:r>
                        <a:rPr lang="en-US" altLang="ko-KR" sz="1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Wingdings" pitchFamily="2" charset="2"/>
                        </a:rPr>
                        <m:t>=</m:t>
                      </m:r>
                      <m:r>
                        <a:rPr lang="ko-KR" altLang="en-US" sz="1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sym typeface="Wingdings" pitchFamily="2" charset="2"/>
                        </a:rPr>
                        <m:t>𝛼</m:t>
                      </m:r>
                      <m:f>
                        <m:fPr>
                          <m:ctrlP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ko-KR" altLang="en-US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𝛾</m:t>
                          </m:r>
                        </m:num>
                        <m:den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𝑟</m:t>
                          </m:r>
                        </m:den>
                      </m:f>
                      <m:sSub>
                        <m:sSubPr>
                          <m:ctrlP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𝑉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sym typeface="Wingdings" pitchFamily="2" charset="2"/>
                            </a:rPr>
                            <m:t>𝑚</m:t>
                          </m:r>
                        </m:sub>
                      </m:sSub>
                    </m:oMath>
                  </a14:m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: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조성 변화에 따른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surface energy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와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molar volume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계산 필요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 </a:t>
                  </a:r>
                  <a:r>
                    <a:rPr lang="en-US" altLang="ko-KR" sz="1200" dirty="0" smtClean="0">
                      <a:solidFill>
                        <a:srgbClr val="0000FF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rule of mixture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적용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(error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小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)</a:t>
                  </a:r>
                </a:p>
                <a:p>
                  <a:pPr lvl="1">
                    <a:lnSpc>
                      <a:spcPct val="140000"/>
                    </a:lnSpc>
                  </a:pPr>
                  <a:r>
                    <a:rPr lang="en-US" altLang="ko-KR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   - </a:t>
                  </a:r>
                  <a:r>
                    <a:rPr lang="en-US" altLang="ko-KR" sz="1200" b="1" dirty="0">
                      <a:ln w="1270">
                        <a:noFill/>
                      </a:ln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Capillarity effect</a:t>
                  </a:r>
                  <a:r>
                    <a:rPr lang="ko-KR" altLang="en-US" sz="1200" b="1" dirty="0">
                      <a:ln w="1270">
                        <a:noFill/>
                      </a:ln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로 </a:t>
                  </a:r>
                  <a:r>
                    <a:rPr lang="en-US" altLang="ko-KR" sz="1200" b="1" dirty="0">
                      <a:ln w="1270">
                        <a:noFill/>
                      </a:ln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droplet</a:t>
                  </a:r>
                  <a:r>
                    <a:rPr lang="ko-KR" altLang="en-US" sz="1200" b="1" dirty="0">
                      <a:ln w="1270">
                        <a:noFill/>
                      </a:ln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의 </a:t>
                  </a:r>
                  <a:r>
                    <a:rPr lang="en-US" altLang="ko-KR" sz="1200" b="1" dirty="0">
                      <a:ln w="1270">
                        <a:noFill/>
                      </a:ln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Gibbs energy</a:t>
                  </a:r>
                  <a:r>
                    <a:rPr lang="ko-KR" altLang="en-US" sz="1200" b="1" dirty="0">
                      <a:ln w="1270">
                        <a:noFill/>
                      </a:ln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증가</a:t>
                  </a:r>
                  <a:r>
                    <a:rPr lang="ko-KR" altLang="en-US" sz="1200" b="1" dirty="0" smtClean="0"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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Si, </a:t>
                  </a:r>
                  <a:r>
                    <a:rPr lang="en-US" altLang="ko-KR" sz="1200" dirty="0" err="1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Ge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vapor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와의 평형 조성</a:t>
                  </a:r>
                  <a:r>
                    <a:rPr lang="ko-KR" altLang="en-US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이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低</a:t>
                  </a:r>
                  <a:r>
                    <a:rPr lang="en-US" altLang="ko-KR" sz="1200" dirty="0" err="1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Ge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/Si (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高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Au)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로 이동</a:t>
                  </a:r>
                  <a:endParaRPr lang="en-US" altLang="ko-KR" sz="1200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sym typeface="Wingdings" pitchFamily="2" charset="2"/>
                  </a:endParaRPr>
                </a:p>
                <a:p>
                  <a:pPr lvl="1">
                    <a:lnSpc>
                      <a:spcPct val="140000"/>
                    </a:lnSpc>
                  </a:pPr>
                  <a:r>
                    <a:rPr lang="en-US" altLang="ko-KR" sz="1200" dirty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       </a:t>
                  </a:r>
                  <a:r>
                    <a:rPr lang="en-US" altLang="ko-KR" sz="1200" dirty="0" err="1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Ge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, Si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감소 시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Au-</a:t>
                  </a:r>
                  <a:r>
                    <a:rPr lang="en-US" altLang="ko-KR" sz="1200" dirty="0" err="1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Ge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에 비해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Au-Si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가 좀 더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stable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하여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droplet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의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Si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소량 증가 </a:t>
                  </a:r>
                  <a:r>
                    <a:rPr lang="en-US" altLang="ko-KR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 nanowire </a:t>
                  </a:r>
                  <a:r>
                    <a:rPr lang="ko-KR" altLang="en-US" sz="1200" dirty="0" smtClean="0">
                      <a:solidFill>
                        <a:prstClr val="black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sym typeface="Wingdings" pitchFamily="2" charset="2"/>
                    </a:rPr>
                    <a:t>조성 계산 가능</a:t>
                  </a:r>
                  <a:endParaRPr lang="en-US" altLang="ko-KR" sz="1200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sym typeface="Wingdings" pitchFamily="2" charset="2"/>
                  </a:endParaRPr>
                </a:p>
              </p:txBody>
            </p:sp>
          </mc:Choice>
          <mc:Fallback>
            <p:sp>
              <p:nvSpPr>
                <p:cNvPr id="13" name="직사각형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028" y="3319449"/>
                  <a:ext cx="8684076" cy="276364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직사각형 15"/>
            <p:cNvSpPr/>
            <p:nvPr/>
          </p:nvSpPr>
          <p:spPr>
            <a:xfrm>
              <a:off x="1240458" y="4593766"/>
              <a:ext cx="7668852" cy="2913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altLang="ko-KR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※ </a:t>
              </a:r>
              <a:r>
                <a:rPr lang="ko-KR" altLang="en-US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바로 </a:t>
              </a:r>
              <a:r>
                <a:rPr lang="en-US" altLang="ko-KR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Gibbs-Thompson eq. </a:t>
              </a:r>
              <a:r>
                <a:rPr lang="ko-KR" altLang="en-US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적용 시</a:t>
              </a:r>
              <a:r>
                <a:rPr lang="en-US" altLang="ko-KR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</a:t>
              </a:r>
              <a:r>
                <a:rPr lang="en-US" altLang="ko-KR" sz="1050" b="1" dirty="0" smtClean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vapor/liquid local</a:t>
              </a:r>
              <a:r>
                <a:rPr lang="ko-KR" altLang="en-US" sz="1050" b="1" dirty="0" smtClean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 </a:t>
              </a:r>
              <a:r>
                <a:rPr lang="en-US" altLang="ko-KR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equilibrium </a:t>
              </a:r>
              <a:r>
                <a:rPr lang="ko-KR" altLang="en-US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성립 不</a:t>
              </a:r>
              <a:r>
                <a:rPr lang="en-US" altLang="ko-KR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, </a:t>
              </a:r>
              <a:r>
                <a:rPr lang="ko-KR" altLang="en-US" sz="1050" b="1" dirty="0" smtClean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정략적인 </a:t>
              </a:r>
              <a:r>
                <a:rPr lang="en-US" altLang="ko-KR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nanowire </a:t>
              </a:r>
              <a:r>
                <a:rPr lang="ko-KR" altLang="en-US" sz="1050" b="1" dirty="0" smtClean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조성 값 </a:t>
              </a:r>
              <a:r>
                <a:rPr lang="ko-KR" altLang="en-US" sz="1050" b="1" dirty="0">
                  <a:ln w="1270">
                    <a:noFill/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도출 不</a:t>
              </a:r>
              <a:endParaRPr lang="en-US" altLang="ko-KR" sz="1050" b="1" dirty="0">
                <a:ln w="1270">
                  <a:noFill/>
                </a:ln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25138" y="429058"/>
            <a:ext cx="2700300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r>
              <a:rPr lang="en-US" altLang="ko-KR" sz="1400" b="1" dirty="0" smtClean="0">
                <a:solidFill>
                  <a:srgbClr val="920C4C"/>
                </a:solidFill>
                <a:latin typeface="맑은 고딕" pitchFamily="50" charset="-127"/>
                <a:ea typeface="맑은 고딕" pitchFamily="50" charset="-127"/>
              </a:rPr>
              <a:t>MSE 20162530 </a:t>
            </a:r>
            <a:r>
              <a:rPr lang="ko-KR" altLang="en-US" sz="1400" b="1" dirty="0" smtClean="0">
                <a:solidFill>
                  <a:srgbClr val="920C4C"/>
                </a:solidFill>
                <a:latin typeface="맑은 고딕" pitchFamily="50" charset="-127"/>
                <a:ea typeface="맑은 고딕" pitchFamily="50" charset="-127"/>
              </a:rPr>
              <a:t>장효선</a:t>
            </a:r>
            <a:endParaRPr lang="ko-KR" altLang="en-US" sz="1400" b="1" dirty="0">
              <a:solidFill>
                <a:srgbClr val="920C4C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51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343434"/>
      </a:folHlink>
    </a:clrScheme>
    <a:fontScheme name="사용자 지정 2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7387183</TotalTime>
  <Words>345</Words>
  <Application>Microsoft Office PowerPoint</Application>
  <PresentationFormat>화면 슬라이드 쇼(4:3)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Arial</vt:lpstr>
      <vt:lpstr>Wingdings</vt:lpstr>
      <vt:lpstr>Cambria Math</vt:lpstr>
      <vt:lpstr>Microsoft Sans Serif</vt:lpstr>
      <vt:lpstr>나눔고딕</vt:lpstr>
      <vt:lpstr>맑은 고딕</vt:lpstr>
      <vt:lpstr>Office 테마</vt:lpstr>
      <vt:lpstr>The Capillarity effect on the size-dependence of Si1-xGex nanowire composition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USER</cp:lastModifiedBy>
  <cp:revision>931</cp:revision>
  <cp:lastPrinted>2016-08-18T06:33:08Z</cp:lastPrinted>
  <dcterms:created xsi:type="dcterms:W3CDTF">2011-08-24T01:05:33Z</dcterms:created>
  <dcterms:modified xsi:type="dcterms:W3CDTF">2016-09-17T02:11:16Z</dcterms:modified>
</cp:coreProperties>
</file>