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23"/>
  </p:notesMasterIdLst>
  <p:sldIdLst>
    <p:sldId id="256" r:id="rId2"/>
    <p:sldId id="293" r:id="rId3"/>
    <p:sldId id="312" r:id="rId4"/>
    <p:sldId id="303" r:id="rId5"/>
    <p:sldId id="313" r:id="rId6"/>
    <p:sldId id="314" r:id="rId7"/>
    <p:sldId id="305" r:id="rId8"/>
    <p:sldId id="307" r:id="rId9"/>
    <p:sldId id="294" r:id="rId10"/>
    <p:sldId id="308" r:id="rId11"/>
    <p:sldId id="309" r:id="rId12"/>
    <p:sldId id="315" r:id="rId13"/>
    <p:sldId id="300" r:id="rId14"/>
    <p:sldId id="316" r:id="rId15"/>
    <p:sldId id="317" r:id="rId16"/>
    <p:sldId id="318" r:id="rId17"/>
    <p:sldId id="319" r:id="rId18"/>
    <p:sldId id="310" r:id="rId19"/>
    <p:sldId id="311" r:id="rId20"/>
    <p:sldId id="320" r:id="rId21"/>
    <p:sldId id="321" r:id="rId2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43" autoAdjust="0"/>
  </p:normalViewPr>
  <p:slideViewPr>
    <p:cSldViewPr>
      <p:cViewPr>
        <p:scale>
          <a:sx n="100" d="100"/>
          <a:sy n="100" d="100"/>
        </p:scale>
        <p:origin x="-1944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689DA-6DE1-4E42-9A6B-7E8182E3726E}" type="datetimeFigureOut">
              <a:rPr lang="ko-KR" altLang="en-US" smtClean="0"/>
              <a:t>2015-04-20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20BC2-859C-428C-87F3-42D5A774DE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366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20BC2-859C-428C-87F3-42D5A774DEB9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4015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20BC2-859C-428C-87F3-42D5A774DEB9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4015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20BC2-859C-428C-87F3-42D5A774DEB9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4015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20BC2-859C-428C-87F3-42D5A774DEB9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4015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20BC2-859C-428C-87F3-42D5A774DEB9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4015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20BC2-859C-428C-87F3-42D5A774DEB9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4015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20BC2-859C-428C-87F3-42D5A774DEB9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4015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20BC2-859C-428C-87F3-42D5A774DEB9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4015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20BC2-859C-428C-87F3-42D5A774DEB9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4015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/>
        </p:nvSpPr>
        <p:spPr bwMode="auto">
          <a:xfrm rot="19237452">
            <a:off x="4622800" y="519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5" name="Picture 21" descr="padand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" t="253" r="1352" b="2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ko-KR" altLang="en-US" noProof="0" smtClean="0"/>
              <a:t>마스터 제목 스타일 편집</a:t>
            </a:r>
            <a:endParaRPr lang="en-US" alt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ko-KR" altLang="en-US" noProof="0" smtClean="0"/>
              <a:t>마스터 부제목 스타일 편집</a:t>
            </a:r>
            <a:endParaRPr lang="en-US" altLang="en-US" noProof="0" smtClean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859D07-4B1C-4139-A7CA-EDB6B0153F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0214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A58D7-B77C-466B-B32B-4B60C6B67E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137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260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260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51CEB-E83D-451C-B943-742CC514C1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231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제목 및 차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lvl="0"/>
            <a:r>
              <a:rPr lang="ko-KR" altLang="en-US" noProof="0" smtClean="0"/>
              <a:t>차트를 추가하려면 아이콘을 클릭하십시오</a:t>
            </a:r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2175C-F0FC-4A34-96AE-6D82409D4D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7568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CD7F8-6E7D-4264-80E9-5449B2C41A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4567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AC1C6-0514-4F4B-A87F-64CBB1738C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8373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E3C04-4025-4FA1-A470-BFB6519288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103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249F0-5A72-4135-B12A-23B3C69E7C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768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F1B80-0BF9-400C-8411-FEAA86457D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1259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56A11-E1EC-4275-BAEE-64B78F7E0C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2962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C1685-9EFE-4232-8734-575147A771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9303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0C81A-BB28-4A92-B33E-866CE8B0DB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2626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08917-8509-406E-AA32-41274E7656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7963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D6C9B72F-B8E0-4F27-9BB2-57FB167186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21" descr="justpa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" t="253" r="1352" b="2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0.png"/><Relationship Id="rId4" Type="http://schemas.openxmlformats.org/officeDocument/2006/relationships/image" Target="../media/image2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3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300.png"/><Relationship Id="rId4" Type="http://schemas.openxmlformats.org/officeDocument/2006/relationships/image" Target="../media/image29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accent5">
                    <a:lumMod val="50000"/>
                  </a:schemeClr>
                </a:solidFill>
              </a:rPr>
              <a:t>소재수치해석 </a:t>
            </a:r>
            <a:r>
              <a:rPr lang="en-US" altLang="ko-KR" dirty="0" smtClean="0">
                <a:solidFill>
                  <a:schemeClr val="accent5">
                    <a:lumMod val="50000"/>
                  </a:schemeClr>
                </a:solidFill>
              </a:rPr>
              <a:t>HW#6</a:t>
            </a:r>
            <a:endParaRPr lang="ko-KR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20110078 </a:t>
            </a:r>
            <a:r>
              <a:rPr lang="ko-KR" altLang="en-US" dirty="0" smtClean="0"/>
              <a:t>설동혁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509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075309" y="4739560"/>
                <a:ext cx="6624736" cy="1350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2000" i="1">
                            <a:latin typeface="Cambria Math"/>
                          </a:rPr>
                          <m:t>𝑅𝑇𝑙𝑛</m:t>
                        </m:r>
                        <m:f>
                          <m:fPr>
                            <m:ctrlPr>
                              <a:rPr lang="en-US" altLang="ko-KR" sz="20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ko-K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0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ko-KR" sz="2000" i="1">
                                    <a:latin typeface="Cambria Math"/>
                                  </a:rPr>
                                  <m:t>𝐵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ko-KR" sz="2000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000" i="1" dirty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2000" i="1" dirty="0">
                                    <a:latin typeface="Cambria Math"/>
                                  </a:rPr>
                                  <m:t>𝐵</m:t>
                                </m:r>
                              </m:sub>
                            </m:sSub>
                          </m:den>
                        </m:f>
                      </m:num>
                      <m:den>
                        <m:sSup>
                          <m:sSupPr>
                            <m:ctrlPr>
                              <a:rPr lang="en-US" altLang="ko-KR" sz="2000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2000" i="1" dirty="0">
                                <a:latin typeface="Cambria Math"/>
                              </a:rPr>
                              <m:t>(1−</m:t>
                            </m:r>
                            <m:sSub>
                              <m:sSubPr>
                                <m:ctrlPr>
                                  <a:rPr lang="en-US" altLang="ko-KR" sz="2000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000" i="1" dirty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2000" i="1" dirty="0">
                                    <a:latin typeface="Cambria Math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altLang="ko-KR" sz="2000" i="1" dirty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ko-KR" sz="2000" i="1" dirty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ko-KR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ko-KR" sz="2400" i="1" dirty="0">
                        <a:latin typeface="Cambria Math"/>
                      </a:rPr>
                      <m:t>= </m:t>
                    </m:r>
                    <m:d>
                      <m:dPr>
                        <m:begChr m:val="{"/>
                        <m:endChr m:val="}"/>
                        <m:ctrlPr>
                          <a:rPr lang="en-US" altLang="ko-KR" sz="2400" i="1" dirty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sz="2400" i="1">
                                <a:latin typeface="Cambria Math"/>
                              </a:rPr>
                            </m:ctrlPr>
                          </m:sSupPr>
                          <m:e>
                            <m:sPre>
                              <m:sPrePr>
                                <m:ctrlPr>
                                  <a:rPr lang="en-US" altLang="ko-KR" sz="2400" i="1" dirty="0">
                                    <a:latin typeface="Cambria Math"/>
                                  </a:rPr>
                                </m:ctrlPr>
                              </m:sPrePr>
                              <m:sub/>
                              <m:sup>
                                <m:r>
                                  <a:rPr lang="en-US" altLang="ko-KR" sz="2400" i="1">
                                    <a:latin typeface="Cambria Math"/>
                                  </a:rPr>
                                  <m:t>0</m:t>
                                </m:r>
                              </m:sup>
                              <m:e>
                                <m:r>
                                  <a:rPr lang="en-US" altLang="ko-KR" sz="2400" i="1">
                                    <a:latin typeface="Cambria Math"/>
                                  </a:rPr>
                                  <m:t>𝐿</m:t>
                                </m:r>
                                <m:d>
                                  <m:dPr>
                                    <m:ctrlPr>
                                      <a:rPr lang="en-US" altLang="ko-KR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2400" i="1"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</m:d>
                              </m:e>
                            </m:sPre>
                          </m:e>
                          <m:sup>
                            <m:r>
                              <a:rPr lang="en-US" altLang="ko-KR" sz="24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altLang="ko-KR" sz="24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altLang="ko-KR" sz="2400" i="1">
                                <a:latin typeface="Cambria Math"/>
                              </a:rPr>
                            </m:ctrlPr>
                          </m:sSupPr>
                          <m:e>
                            <m:sPre>
                              <m:sPrePr>
                                <m:ctrlPr>
                                  <a:rPr lang="en-US" altLang="ko-KR" sz="2400" i="1" dirty="0">
                                    <a:latin typeface="Cambria Math"/>
                                  </a:rPr>
                                </m:ctrlPr>
                              </m:sPrePr>
                              <m:sub/>
                              <m:sup>
                                <m:r>
                                  <a:rPr lang="en-US" altLang="ko-KR" sz="2400" i="1">
                                    <a:latin typeface="Cambria Math"/>
                                  </a:rPr>
                                  <m:t>1</m:t>
                                </m:r>
                              </m:sup>
                              <m:e>
                                <m:r>
                                  <a:rPr lang="en-US" altLang="ko-KR" sz="2400" i="1">
                                    <a:latin typeface="Cambria Math"/>
                                  </a:rPr>
                                  <m:t>𝐿</m:t>
                                </m:r>
                                <m:d>
                                  <m:dPr>
                                    <m:ctrlPr>
                                      <a:rPr lang="en-US" altLang="ko-KR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2400" i="1"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</m:d>
                              </m:e>
                            </m:sPre>
                          </m:e>
                          <m:sup>
                            <m:r>
                              <a:rPr lang="en-US" altLang="ko-KR" sz="24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sSub>
                          <m:sSubPr>
                            <m:ctrlPr>
                              <a:rPr lang="en-US" altLang="ko-KR" sz="24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400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2400" i="1" dirty="0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e>
                    </m:d>
                  </m:oMath>
                </a14:m>
                <a:endParaRPr lang="en-US" altLang="ko-KR" sz="2400" dirty="0" smtClean="0"/>
              </a:p>
              <a:p>
                <a:pPr algn="ctr"/>
                <a:endParaRPr lang="en-US" altLang="ko-KR" sz="200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000" i="1">
                              <a:latin typeface="Cambria Math"/>
                            </a:rPr>
                          </m:ctrlPr>
                        </m:sSupPr>
                        <m:e>
                          <m:sPre>
                            <m:sPrePr>
                              <m:ctrlPr>
                                <a:rPr lang="en-US" altLang="ko-KR" sz="2000" i="1" dirty="0">
                                  <a:latin typeface="Cambria Math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2000" i="1">
                                  <a:latin typeface="Cambria Math"/>
                                </a:rPr>
                                <m:t>0</m:t>
                              </m:r>
                            </m:sup>
                            <m:e>
                              <m:r>
                                <a:rPr lang="en-US" altLang="ko-KR" sz="2000" i="1">
                                  <a:latin typeface="Cambria Math"/>
                                </a:rPr>
                                <m:t>𝐿</m:t>
                              </m:r>
                              <m:d>
                                <m:dPr>
                                  <m:ctrlPr>
                                    <a:rPr lang="en-US" altLang="ko-KR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2000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sPre>
                        </m:e>
                        <m:sup>
                          <m:r>
                            <a:rPr lang="en-US" altLang="ko-KR" sz="20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ko-KR" sz="2000" i="1">
                          <a:latin typeface="Cambria Math"/>
                        </a:rPr>
                        <m:t>=</m:t>
                      </m:r>
                      <m:sPre>
                        <m:sPrePr>
                          <m:ctrlPr>
                            <a:rPr lang="en-US" altLang="ko-KR" sz="2000" i="1" dirty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altLang="ko-KR" sz="2000" i="1">
                              <a:latin typeface="Cambria Math"/>
                            </a:rPr>
                            <m:t>0</m:t>
                          </m:r>
                        </m:sup>
                        <m:e>
                          <m:r>
                            <a:rPr lang="en-US" altLang="ko-KR" sz="2000" i="1">
                              <a:latin typeface="Cambria Math"/>
                            </a:rPr>
                            <m:t>𝐿</m:t>
                          </m:r>
                          <m:r>
                            <a:rPr lang="en-US" altLang="ko-KR" sz="2000" i="1">
                              <a:latin typeface="Cambria Math"/>
                            </a:rPr>
                            <m:t>(</m:t>
                          </m:r>
                          <m:r>
                            <a:rPr lang="en-US" altLang="ko-KR" sz="2000" i="1">
                              <a:latin typeface="Cambria Math"/>
                            </a:rPr>
                            <m:t>𝑇</m:t>
                          </m:r>
                          <m:r>
                            <a:rPr lang="en-US" altLang="ko-KR" sz="2000" i="1">
                              <a:latin typeface="Cambria Math"/>
                            </a:rPr>
                            <m:t>)</m:t>
                          </m:r>
                        </m:e>
                      </m:sPre>
                      <m:r>
                        <a:rPr lang="en-US" altLang="ko-KR" sz="2000" i="1">
                          <a:latin typeface="Cambria Math"/>
                        </a:rPr>
                        <m:t>+</m:t>
                      </m:r>
                      <m:sPre>
                        <m:sPrePr>
                          <m:ctrlPr>
                            <a:rPr lang="en-US" altLang="ko-KR" sz="2000" i="1" dirty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altLang="ko-KR" sz="2000" i="1">
                              <a:latin typeface="Cambria Math"/>
                            </a:rPr>
                            <m:t>1</m:t>
                          </m:r>
                        </m:sup>
                        <m:e>
                          <m:r>
                            <a:rPr lang="en-US" altLang="ko-KR" sz="2000" i="1">
                              <a:latin typeface="Cambria Math"/>
                            </a:rPr>
                            <m:t>𝐿</m:t>
                          </m:r>
                          <m:r>
                            <a:rPr lang="en-US" altLang="ko-KR" sz="2000" i="1">
                              <a:latin typeface="Cambria Math"/>
                            </a:rPr>
                            <m:t>(</m:t>
                          </m:r>
                          <m:r>
                            <a:rPr lang="en-US" altLang="ko-KR" sz="2000" i="1">
                              <a:latin typeface="Cambria Math"/>
                            </a:rPr>
                            <m:t>𝑇</m:t>
                          </m:r>
                          <m:r>
                            <a:rPr lang="en-US" altLang="ko-KR" sz="2000" i="1">
                              <a:latin typeface="Cambria Math"/>
                            </a:rPr>
                            <m:t>)</m:t>
                          </m:r>
                        </m:e>
                      </m:sPre>
                      <m:r>
                        <a:rPr lang="en-US" altLang="ko-KR" sz="2000" i="1">
                          <a:latin typeface="Cambria Math"/>
                        </a:rPr>
                        <m:t>  ,</m:t>
                      </m:r>
                      <m:sSup>
                        <m:sSupPr>
                          <m:ctrlPr>
                            <a:rPr lang="en-US" altLang="ko-KR" sz="2000" i="1">
                              <a:latin typeface="Cambria Math"/>
                            </a:rPr>
                          </m:ctrlPr>
                        </m:sSupPr>
                        <m:e>
                          <m:sPre>
                            <m:sPrePr>
                              <m:ctrlPr>
                                <a:rPr lang="en-US" altLang="ko-KR" sz="2000" i="1" dirty="0">
                                  <a:latin typeface="Cambria Math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2000" i="1">
                                  <a:latin typeface="Cambria Math"/>
                                </a:rPr>
                                <m:t>1</m:t>
                              </m:r>
                            </m:sup>
                            <m:e>
                              <m:r>
                                <a:rPr lang="en-US" altLang="ko-KR" sz="2000" i="1">
                                  <a:latin typeface="Cambria Math"/>
                                </a:rPr>
                                <m:t>𝐿</m:t>
                              </m:r>
                              <m:d>
                                <m:dPr>
                                  <m:ctrlPr>
                                    <a:rPr lang="en-US" altLang="ko-KR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2000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sPre>
                        </m:e>
                        <m:sup>
                          <m:r>
                            <a:rPr lang="en-US" altLang="ko-KR" sz="20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ko-KR" sz="2000" i="1">
                          <a:latin typeface="Cambria Math"/>
                        </a:rPr>
                        <m:t>=−4</m:t>
                      </m:r>
                      <m:sPre>
                        <m:sPrePr>
                          <m:ctrlPr>
                            <a:rPr lang="en-US" altLang="ko-KR" sz="2000" i="1" dirty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altLang="ko-KR" sz="2000" i="1">
                              <a:latin typeface="Cambria Math"/>
                            </a:rPr>
                            <m:t>1</m:t>
                          </m:r>
                        </m:sup>
                        <m:e>
                          <m:r>
                            <a:rPr lang="en-US" altLang="ko-KR" sz="2000" i="1">
                              <a:latin typeface="Cambria Math"/>
                            </a:rPr>
                            <m:t>𝐿</m:t>
                          </m:r>
                          <m:r>
                            <a:rPr lang="en-US" altLang="ko-KR" sz="2000" i="1">
                              <a:latin typeface="Cambria Math"/>
                            </a:rPr>
                            <m:t>(</m:t>
                          </m:r>
                          <m:r>
                            <a:rPr lang="en-US" altLang="ko-KR" sz="2000" i="1">
                              <a:latin typeface="Cambria Math"/>
                            </a:rPr>
                            <m:t>𝑇</m:t>
                          </m:r>
                          <m:r>
                            <a:rPr lang="en-US" altLang="ko-KR" sz="2000" i="1">
                              <a:latin typeface="Cambria Math"/>
                            </a:rPr>
                            <m:t>)</m:t>
                          </m:r>
                        </m:e>
                      </m:sPre>
                    </m:oMath>
                  </m:oMathPara>
                </a14:m>
                <a:endParaRPr lang="ko-KR" altLang="en-US" sz="20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309" y="4739560"/>
                <a:ext cx="6624736" cy="1350050"/>
              </a:xfrm>
              <a:prstGeom prst="rect">
                <a:avLst/>
              </a:prstGeom>
              <a:blipFill rotWithShape="1">
                <a:blip r:embed="rId2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그룹 3"/>
          <p:cNvGrpSpPr/>
          <p:nvPr/>
        </p:nvGrpSpPr>
        <p:grpSpPr>
          <a:xfrm>
            <a:off x="676680" y="1246938"/>
            <a:ext cx="7358592" cy="2705075"/>
            <a:chOff x="1052272" y="1628800"/>
            <a:chExt cx="7358592" cy="2705075"/>
          </a:xfrm>
        </p:grpSpPr>
        <p:pic>
          <p:nvPicPr>
            <p:cNvPr id="17" name="그림 16"/>
            <p:cNvPicPr/>
            <p:nvPr/>
          </p:nvPicPr>
          <p:blipFill rotWithShape="1">
            <a:blip r:embed="rId3"/>
            <a:srcRect l="51090" t="65943" r="18621" b="17472"/>
            <a:stretch/>
          </p:blipFill>
          <p:spPr bwMode="auto">
            <a:xfrm>
              <a:off x="1052272" y="1999575"/>
              <a:ext cx="7358303" cy="23343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그림 14"/>
            <p:cNvPicPr/>
            <p:nvPr/>
          </p:nvPicPr>
          <p:blipFill rotWithShape="1">
            <a:blip r:embed="rId3"/>
            <a:srcRect l="51090" t="56322" r="18621" b="41571"/>
            <a:stretch/>
          </p:blipFill>
          <p:spPr bwMode="auto">
            <a:xfrm>
              <a:off x="1052273" y="1628800"/>
              <a:ext cx="7358591" cy="28803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1560" y="692696"/>
            <a:ext cx="7920880" cy="547260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sz="2000" b="1" dirty="0" smtClean="0">
                <a:solidFill>
                  <a:schemeClr val="accent5">
                    <a:lumMod val="50000"/>
                  </a:schemeClr>
                </a:solidFill>
              </a:rPr>
              <a:t>Code</a:t>
            </a:r>
            <a:endParaRPr lang="en-US" altLang="ko-KR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ko-KR" alt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6680" y="1988840"/>
            <a:ext cx="860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Y </a:t>
            </a:r>
            <a:r>
              <a:rPr lang="ko-KR" altLang="en-US" dirty="0">
                <a:solidFill>
                  <a:srgbClr val="FF0000"/>
                </a:solidFill>
              </a:rPr>
              <a:t>형</a:t>
            </a:r>
            <a:r>
              <a:rPr lang="ko-KR" altLang="en-US" dirty="0" smtClean="0">
                <a:solidFill>
                  <a:srgbClr val="FF0000"/>
                </a:solidFill>
              </a:rPr>
              <a:t>성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821868" y="4653136"/>
            <a:ext cx="5062499" cy="15121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6444208" y="3356992"/>
            <a:ext cx="0" cy="12961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/>
          <p:nvPr/>
        </p:nvCxnSpPr>
        <p:spPr>
          <a:xfrm flipH="1">
            <a:off x="4644008" y="3356992"/>
            <a:ext cx="1800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081364" y="2415531"/>
            <a:ext cx="1641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Regression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22" name="직선 연결선 21"/>
          <p:cNvCxnSpPr/>
          <p:nvPr/>
        </p:nvCxnSpPr>
        <p:spPr>
          <a:xfrm>
            <a:off x="1536851" y="2691523"/>
            <a:ext cx="2570037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11560" y="4005064"/>
                <a:ext cx="4776117" cy="734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2000" i="1">
                            <a:latin typeface="Cambria Math"/>
                          </a:rPr>
                          <m:t>𝑅𝑇𝑙𝑛</m:t>
                        </m:r>
                        <m:f>
                          <m:fPr>
                            <m:ctrlPr>
                              <a:rPr lang="en-US" altLang="ko-KR" sz="20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ko-K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0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ko-KR" sz="2000" i="1">
                                    <a:latin typeface="Cambria Math"/>
                                  </a:rPr>
                                  <m:t>𝐵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ko-KR" sz="2000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000" i="1" dirty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2000" i="1" dirty="0">
                                    <a:latin typeface="Cambria Math"/>
                                  </a:rPr>
                                  <m:t>𝐵</m:t>
                                </m:r>
                              </m:sub>
                            </m:sSub>
                          </m:den>
                        </m:f>
                      </m:num>
                      <m:den>
                        <m:sSup>
                          <m:sSupPr>
                            <m:ctrlPr>
                              <a:rPr lang="en-US" altLang="ko-KR" sz="2000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2000" i="1" dirty="0">
                                <a:latin typeface="Cambria Math"/>
                              </a:rPr>
                              <m:t>(1−</m:t>
                            </m:r>
                            <m:sSub>
                              <m:sSubPr>
                                <m:ctrlPr>
                                  <a:rPr lang="en-US" altLang="ko-KR" sz="2000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000" i="1" dirty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2000" i="1" dirty="0">
                                    <a:latin typeface="Cambria Math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altLang="ko-KR" sz="2000" i="1" dirty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ko-KR" sz="2000" i="1" dirty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ko-KR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ko-KR" sz="2400" i="1" dirty="0" smtClean="0">
                        <a:latin typeface="Cambria Math"/>
                      </a:rPr>
                      <m:t>=</m:t>
                    </m:r>
                    <m:r>
                      <a:rPr lang="en-US" altLang="ko-KR" sz="2400" b="0" i="1" dirty="0" smtClean="0">
                        <a:latin typeface="Cambria Math"/>
                      </a:rPr>
                      <m:t> </m:t>
                    </m:r>
                    <m:r>
                      <a:rPr lang="en-US" altLang="ko-KR" sz="2400" b="0" i="0" dirty="0" smtClean="0">
                        <a:latin typeface="Cambria Math"/>
                      </a:rPr>
                      <m:t>{</m:t>
                    </m:r>
                    <m:sPre>
                      <m:sPrePr>
                        <m:ctrlPr>
                          <a:rPr lang="en-US" altLang="ko-KR" sz="2400" b="0" i="1" dirty="0" smtClean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ko-KR" sz="2000" b="0" i="1" smtClean="0">
                            <a:latin typeface="Cambria Math"/>
                          </a:rPr>
                          <m:t>0</m:t>
                        </m:r>
                      </m:sup>
                      <m:e>
                        <m:r>
                          <a:rPr lang="en-US" altLang="ko-KR" sz="2000" b="0" i="1" smtClean="0">
                            <a:latin typeface="Cambria Math"/>
                          </a:rPr>
                          <m:t>𝐿</m:t>
                        </m:r>
                        <m:r>
                          <a:rPr lang="en-US" altLang="ko-KR" sz="20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ko-KR" sz="2000" b="0" i="1" smtClean="0">
                            <a:latin typeface="Cambria Math"/>
                          </a:rPr>
                          <m:t>𝑇</m:t>
                        </m:r>
                        <m:r>
                          <a:rPr lang="en-US" altLang="ko-KR" sz="2000" b="0" i="1" smtClean="0">
                            <a:latin typeface="Cambria Math"/>
                          </a:rPr>
                          <m:t>)</m:t>
                        </m:r>
                      </m:e>
                    </m:sPre>
                    <m:r>
                      <a:rPr lang="en-US" altLang="ko-KR" sz="2400" i="1">
                        <a:latin typeface="Cambria Math"/>
                      </a:rPr>
                      <m:t>+ </m:t>
                    </m:r>
                    <m:d>
                      <m:dPr>
                        <m:ctrlPr>
                          <a:rPr lang="en-US" altLang="ko-KR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2400" i="1">
                            <a:latin typeface="Cambria Math"/>
                          </a:rPr>
                          <m:t>1−</m:t>
                        </m:r>
                        <m:r>
                          <a:rPr lang="en-US" altLang="ko-KR" sz="2400" b="0" i="1" smtClean="0">
                            <a:latin typeface="Cambria Math"/>
                          </a:rPr>
                          <m:t>4</m:t>
                        </m:r>
                        <m:sSub>
                          <m:sSubPr>
                            <m:ctrlPr>
                              <a:rPr lang="en-US" altLang="ko-KR" sz="24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400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2400" i="1" dirty="0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e>
                    </m:d>
                    <m:sPre>
                      <m:sPrePr>
                        <m:ctrlPr>
                          <a:rPr lang="en-US" altLang="ko-KR" sz="2400" i="1" dirty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ko-KR" sz="2400" b="0" i="1" dirty="0" smtClean="0">
                            <a:latin typeface="Cambria Math"/>
                          </a:rPr>
                          <m:t>1</m:t>
                        </m:r>
                      </m:sup>
                      <m:e>
                        <m:r>
                          <a:rPr lang="en-US" altLang="ko-KR" sz="2000" i="1">
                            <a:latin typeface="Cambria Math"/>
                          </a:rPr>
                          <m:t>𝐿</m:t>
                        </m:r>
                        <m:r>
                          <a:rPr lang="en-US" altLang="ko-KR" sz="2000" i="1">
                            <a:latin typeface="Cambria Math"/>
                          </a:rPr>
                          <m:t>(</m:t>
                        </m:r>
                        <m:r>
                          <a:rPr lang="en-US" altLang="ko-KR" sz="2000" i="1">
                            <a:latin typeface="Cambria Math"/>
                          </a:rPr>
                          <m:t>𝑇</m:t>
                        </m:r>
                        <m:r>
                          <a:rPr lang="en-US" altLang="ko-KR" sz="2000" i="1">
                            <a:latin typeface="Cambria Math"/>
                          </a:rPr>
                          <m:t>)</m:t>
                        </m:r>
                      </m:e>
                    </m:sPre>
                    <m:r>
                      <a:rPr lang="en-US" altLang="ko-KR" sz="2400" i="1">
                        <a:latin typeface="Cambria Math"/>
                      </a:rPr>
                      <m:t>}</m:t>
                    </m:r>
                  </m:oMath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005064"/>
                <a:ext cx="4776117" cy="73449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156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676680" y="1246938"/>
            <a:ext cx="7358592" cy="2705075"/>
            <a:chOff x="1052272" y="1628800"/>
            <a:chExt cx="7358592" cy="2705075"/>
          </a:xfrm>
        </p:grpSpPr>
        <p:pic>
          <p:nvPicPr>
            <p:cNvPr id="17" name="그림 16"/>
            <p:cNvPicPr/>
            <p:nvPr/>
          </p:nvPicPr>
          <p:blipFill rotWithShape="1">
            <a:blip r:embed="rId2"/>
            <a:srcRect l="51090" t="65943" r="18621" b="17472"/>
            <a:stretch/>
          </p:blipFill>
          <p:spPr bwMode="auto">
            <a:xfrm>
              <a:off x="1052272" y="1999575"/>
              <a:ext cx="7358303" cy="23343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그림 14"/>
            <p:cNvPicPr/>
            <p:nvPr/>
          </p:nvPicPr>
          <p:blipFill rotWithShape="1">
            <a:blip r:embed="rId2"/>
            <a:srcRect l="51090" t="56322" r="18621" b="41571"/>
            <a:stretch/>
          </p:blipFill>
          <p:spPr bwMode="auto">
            <a:xfrm>
              <a:off x="1052273" y="1628800"/>
              <a:ext cx="7358591" cy="28803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1560" y="692696"/>
            <a:ext cx="7920880" cy="547260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sz="2000" b="1" dirty="0" smtClean="0">
                <a:solidFill>
                  <a:schemeClr val="accent5">
                    <a:lumMod val="50000"/>
                  </a:schemeClr>
                </a:solidFill>
              </a:rPr>
              <a:t>Code</a:t>
            </a:r>
            <a:endParaRPr lang="en-US" altLang="ko-KR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ko-KR" alt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6680" y="1988840"/>
            <a:ext cx="860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Y </a:t>
            </a:r>
            <a:r>
              <a:rPr lang="ko-KR" altLang="en-US" dirty="0">
                <a:solidFill>
                  <a:srgbClr val="FF0000"/>
                </a:solidFill>
              </a:rPr>
              <a:t>형</a:t>
            </a:r>
            <a:r>
              <a:rPr lang="ko-KR" altLang="en-US" dirty="0" smtClean="0">
                <a:solidFill>
                  <a:srgbClr val="FF0000"/>
                </a:solidFill>
              </a:rPr>
              <a:t>성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550114" y="4127492"/>
            <a:ext cx="5974214" cy="16057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6444208" y="3698809"/>
            <a:ext cx="0" cy="4286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/>
          <p:nvPr/>
        </p:nvCxnSpPr>
        <p:spPr>
          <a:xfrm flipH="1">
            <a:off x="5337594" y="3698809"/>
            <a:ext cx="110661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081364" y="2415531"/>
            <a:ext cx="1641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Regression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22" name="직선 연결선 21"/>
          <p:cNvCxnSpPr/>
          <p:nvPr/>
        </p:nvCxnSpPr>
        <p:spPr>
          <a:xfrm>
            <a:off x="1536851" y="2691523"/>
            <a:ext cx="2570037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992527" y="4149080"/>
                <a:ext cx="4776117" cy="734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2000" i="1">
                            <a:latin typeface="Cambria Math"/>
                          </a:rPr>
                          <m:t>𝑅𝑇𝑙𝑛</m:t>
                        </m:r>
                        <m:f>
                          <m:fPr>
                            <m:ctrlPr>
                              <a:rPr lang="en-US" altLang="ko-KR" sz="20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ko-K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0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ko-KR" sz="2000" i="1">
                                    <a:latin typeface="Cambria Math"/>
                                  </a:rPr>
                                  <m:t>𝐵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ko-KR" sz="2000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000" i="1" dirty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2000" i="1" dirty="0">
                                    <a:latin typeface="Cambria Math"/>
                                  </a:rPr>
                                  <m:t>𝐵</m:t>
                                </m:r>
                              </m:sub>
                            </m:sSub>
                          </m:den>
                        </m:f>
                      </m:num>
                      <m:den>
                        <m:sSup>
                          <m:sSupPr>
                            <m:ctrlPr>
                              <a:rPr lang="en-US" altLang="ko-KR" sz="2000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2000" i="1" dirty="0">
                                <a:latin typeface="Cambria Math"/>
                              </a:rPr>
                              <m:t>(1−</m:t>
                            </m:r>
                            <m:sSub>
                              <m:sSubPr>
                                <m:ctrlPr>
                                  <a:rPr lang="en-US" altLang="ko-KR" sz="2000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000" i="1" dirty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2000" i="1" dirty="0">
                                    <a:latin typeface="Cambria Math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altLang="ko-KR" sz="2000" i="1" dirty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ko-KR" sz="2000" i="1" dirty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ko-KR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ko-KR" sz="2400" i="1" dirty="0" smtClean="0">
                        <a:latin typeface="Cambria Math"/>
                      </a:rPr>
                      <m:t>=</m:t>
                    </m:r>
                    <m:r>
                      <a:rPr lang="en-US" altLang="ko-KR" sz="2400" b="0" i="1" dirty="0" smtClean="0">
                        <a:latin typeface="Cambria Math"/>
                      </a:rPr>
                      <m:t> </m:t>
                    </m:r>
                    <m:r>
                      <a:rPr lang="en-US" altLang="ko-KR" sz="2400" b="0" i="0" dirty="0" smtClean="0">
                        <a:latin typeface="Cambria Math"/>
                      </a:rPr>
                      <m:t>{</m:t>
                    </m:r>
                    <m:sPre>
                      <m:sPrePr>
                        <m:ctrlPr>
                          <a:rPr lang="en-US" altLang="ko-KR" sz="2400" b="0" i="1" dirty="0" smtClean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ko-KR" sz="2000" b="0" i="1" smtClean="0">
                            <a:latin typeface="Cambria Math"/>
                          </a:rPr>
                          <m:t>0</m:t>
                        </m:r>
                      </m:sup>
                      <m:e>
                        <m:r>
                          <a:rPr lang="en-US" altLang="ko-KR" sz="2000" b="0" i="1" smtClean="0">
                            <a:latin typeface="Cambria Math"/>
                          </a:rPr>
                          <m:t>𝐿</m:t>
                        </m:r>
                        <m:r>
                          <a:rPr lang="en-US" altLang="ko-KR" sz="20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ko-KR" sz="2000" b="0" i="1" smtClean="0">
                            <a:latin typeface="Cambria Math"/>
                          </a:rPr>
                          <m:t>𝑇</m:t>
                        </m:r>
                        <m:r>
                          <a:rPr lang="en-US" altLang="ko-KR" sz="2000" b="0" i="1" smtClean="0">
                            <a:latin typeface="Cambria Math"/>
                          </a:rPr>
                          <m:t>)</m:t>
                        </m:r>
                      </m:e>
                    </m:sPre>
                    <m:r>
                      <a:rPr lang="en-US" altLang="ko-KR" sz="2400" i="1">
                        <a:latin typeface="Cambria Math"/>
                      </a:rPr>
                      <m:t>+ </m:t>
                    </m:r>
                    <m:d>
                      <m:dPr>
                        <m:ctrlPr>
                          <a:rPr lang="en-US" altLang="ko-KR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2400" i="1">
                            <a:latin typeface="Cambria Math"/>
                          </a:rPr>
                          <m:t>1−</m:t>
                        </m:r>
                        <m:r>
                          <a:rPr lang="en-US" altLang="ko-KR" sz="2400" b="0" i="1" smtClean="0">
                            <a:latin typeface="Cambria Math"/>
                          </a:rPr>
                          <m:t>4</m:t>
                        </m:r>
                        <m:sSub>
                          <m:sSubPr>
                            <m:ctrlPr>
                              <a:rPr lang="en-US" altLang="ko-KR" sz="24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400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2400" i="1" dirty="0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e>
                    </m:d>
                    <m:sPre>
                      <m:sPrePr>
                        <m:ctrlPr>
                          <a:rPr lang="en-US" altLang="ko-KR" sz="2400" i="1" dirty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ko-KR" sz="2400" b="0" i="1" dirty="0" smtClean="0">
                            <a:latin typeface="Cambria Math"/>
                          </a:rPr>
                          <m:t>1</m:t>
                        </m:r>
                      </m:sup>
                      <m:e>
                        <m:r>
                          <a:rPr lang="en-US" altLang="ko-KR" sz="2000" i="1">
                            <a:latin typeface="Cambria Math"/>
                          </a:rPr>
                          <m:t>𝐿</m:t>
                        </m:r>
                        <m:r>
                          <a:rPr lang="en-US" altLang="ko-KR" sz="2000" i="1">
                            <a:latin typeface="Cambria Math"/>
                          </a:rPr>
                          <m:t>(</m:t>
                        </m:r>
                        <m:r>
                          <a:rPr lang="en-US" altLang="ko-KR" sz="2000" i="1">
                            <a:latin typeface="Cambria Math"/>
                          </a:rPr>
                          <m:t>𝑇</m:t>
                        </m:r>
                        <m:r>
                          <a:rPr lang="en-US" altLang="ko-KR" sz="2000" i="1">
                            <a:latin typeface="Cambria Math"/>
                          </a:rPr>
                          <m:t>)</m:t>
                        </m:r>
                      </m:e>
                    </m:sPre>
                    <m:r>
                      <a:rPr lang="en-US" altLang="ko-KR" sz="2400" i="1">
                        <a:latin typeface="Cambria Math"/>
                      </a:rPr>
                      <m:t>}</m:t>
                    </m:r>
                  </m:oMath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527" y="4149080"/>
                <a:ext cx="4776117" cy="73449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536852" y="4883576"/>
                <a:ext cx="6192688" cy="734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2000" i="1">
                            <a:latin typeface="Cambria Math"/>
                          </a:rPr>
                          <m:t>𝑅𝑇𝑙𝑛</m:t>
                        </m:r>
                        <m:f>
                          <m:fPr>
                            <m:ctrlPr>
                              <a:rPr lang="en-US" altLang="ko-KR" sz="20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ko-K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0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ko-KR" sz="2000" i="1">
                                    <a:latin typeface="Cambria Math"/>
                                  </a:rPr>
                                  <m:t>𝐵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ko-KR" sz="2000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000" i="1" dirty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2000" i="1" dirty="0">
                                    <a:latin typeface="Cambria Math"/>
                                  </a:rPr>
                                  <m:t>𝐵</m:t>
                                </m:r>
                              </m:sub>
                            </m:sSub>
                          </m:den>
                        </m:f>
                      </m:num>
                      <m:den>
                        <m:sSup>
                          <m:sSupPr>
                            <m:ctrlPr>
                              <a:rPr lang="en-US" altLang="ko-KR" sz="2000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2000" i="1" dirty="0">
                                <a:latin typeface="Cambria Math"/>
                              </a:rPr>
                              <m:t>(1−</m:t>
                            </m:r>
                            <m:sSub>
                              <m:sSubPr>
                                <m:ctrlPr>
                                  <a:rPr lang="en-US" altLang="ko-KR" sz="2000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000" i="1" dirty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2000" i="1" dirty="0">
                                    <a:latin typeface="Cambria Math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altLang="ko-KR" sz="2000" i="1" dirty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ko-KR" sz="2000" i="1" dirty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ko-KR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ko-KR" sz="2000" i="1" dirty="0" smtClean="0">
                        <a:latin typeface="Cambria Math"/>
                      </a:rPr>
                      <m:t>=</m:t>
                    </m:r>
                    <m:r>
                      <a:rPr lang="en-US" altLang="ko-KR" sz="2000" b="0" i="1" dirty="0" smtClean="0">
                        <a:latin typeface="Cambria Math"/>
                      </a:rPr>
                      <m:t> </m:t>
                    </m:r>
                    <m:r>
                      <a:rPr lang="en-US" altLang="ko-KR" sz="2000" b="0" i="0" dirty="0" smtClean="0">
                        <a:latin typeface="Cambria Math"/>
                      </a:rPr>
                      <m:t>{</m:t>
                    </m:r>
                    <m:sPre>
                      <m:sPrePr>
                        <m:ctrlPr>
                          <a:rPr lang="en-US" altLang="ko-KR" sz="2000" i="1" dirty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ko-KR" sz="2000" i="1">
                            <a:latin typeface="Cambria Math"/>
                          </a:rPr>
                          <m:t>0</m:t>
                        </m:r>
                      </m:sup>
                      <m:e>
                        <m:sSub>
                          <m:sSubPr>
                            <m:ctrlPr>
                              <a:rPr lang="en-US" altLang="ko-K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000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sPre>
                    <m:r>
                      <a:rPr lang="en-US" altLang="ko-KR" sz="2000" i="1">
                        <a:latin typeface="Cambria Math"/>
                      </a:rPr>
                      <m:t>+</m:t>
                    </m:r>
                    <m:sPre>
                      <m:sPrePr>
                        <m:ctrlPr>
                          <a:rPr lang="en-US" altLang="ko-KR" sz="2000" i="1" dirty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ko-KR" sz="2000" i="1">
                            <a:latin typeface="Cambria Math"/>
                          </a:rPr>
                          <m:t>0</m:t>
                        </m:r>
                      </m:sup>
                      <m:e>
                        <m:sSub>
                          <m:sSubPr>
                            <m:ctrlPr>
                              <a:rPr lang="en-US" altLang="ko-K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000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sPre>
                    <m:r>
                      <a:rPr lang="en-US" altLang="ko-KR" sz="2000" i="1">
                        <a:latin typeface="Cambria Math"/>
                      </a:rPr>
                      <m:t>∗</m:t>
                    </m:r>
                    <m:r>
                      <a:rPr lang="en-US" altLang="ko-KR" sz="2000" i="1">
                        <a:latin typeface="Cambria Math"/>
                      </a:rPr>
                      <m:t>𝑇</m:t>
                    </m:r>
                    <m:r>
                      <a:rPr lang="en-US" altLang="ko-KR" sz="2000" i="1">
                        <a:latin typeface="Cambria Math"/>
                      </a:rPr>
                      <m:t>+ </m:t>
                    </m:r>
                    <m:d>
                      <m:dPr>
                        <m:ctrlPr>
                          <a:rPr lang="en-US" altLang="ko-K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2000" i="1">
                            <a:latin typeface="Cambria Math"/>
                          </a:rPr>
                          <m:t>1−</m:t>
                        </m:r>
                        <m:r>
                          <a:rPr lang="en-US" altLang="ko-KR" sz="2000" b="0" i="1" smtClean="0">
                            <a:latin typeface="Cambria Math"/>
                          </a:rPr>
                          <m:t>4</m:t>
                        </m:r>
                        <m:sSub>
                          <m:sSubPr>
                            <m:ctrlPr>
                              <a:rPr lang="en-US" altLang="ko-KR" sz="20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000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2000" i="1" dirty="0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altLang="ko-KR" sz="2000" i="1">
                        <a:latin typeface="Cambria Math"/>
                      </a:rPr>
                      <m:t>(</m:t>
                    </m:r>
                    <m:sPre>
                      <m:sPrePr>
                        <m:ctrlPr>
                          <a:rPr lang="en-US" altLang="ko-KR" sz="2000" i="1" dirty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ko-KR" sz="2000" i="1">
                            <a:latin typeface="Cambria Math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altLang="ko-K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000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sPre>
                    <m:r>
                      <a:rPr lang="en-US" altLang="ko-KR" sz="2000" i="1">
                        <a:latin typeface="Cambria Math"/>
                      </a:rPr>
                      <m:t>+</m:t>
                    </m:r>
                    <m:sPre>
                      <m:sPrePr>
                        <m:ctrlPr>
                          <a:rPr lang="en-US" altLang="ko-KR" sz="2000" i="1" dirty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ko-KR" sz="2000" i="1">
                            <a:latin typeface="Cambria Math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altLang="ko-K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000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sPre>
                    <m:r>
                      <a:rPr lang="en-US" altLang="ko-KR" sz="2000" i="1">
                        <a:latin typeface="Cambria Math"/>
                      </a:rPr>
                      <m:t>∗</m:t>
                    </m:r>
                    <m:r>
                      <a:rPr lang="en-US" altLang="ko-KR" sz="2000" i="1">
                        <a:latin typeface="Cambria Math"/>
                      </a:rPr>
                      <m:t>𝑇</m:t>
                    </m:r>
                    <m:r>
                      <a:rPr lang="en-US" altLang="ko-KR" sz="2000" i="1">
                        <a:latin typeface="Cambria Math"/>
                      </a:rPr>
                      <m:t>)}</m:t>
                    </m:r>
                  </m:oMath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852" y="4883576"/>
                <a:ext cx="6192688" cy="73449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200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1560" y="692696"/>
            <a:ext cx="7920880" cy="547260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sz="2000" b="1" dirty="0" smtClean="0">
                <a:solidFill>
                  <a:schemeClr val="accent5">
                    <a:lumMod val="50000"/>
                  </a:schemeClr>
                </a:solidFill>
              </a:rPr>
              <a:t>Code</a:t>
            </a:r>
            <a:endParaRPr lang="en-US" altLang="ko-KR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ko-KR" alt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899592" y="1465734"/>
            <a:ext cx="5512936" cy="723900"/>
            <a:chOff x="1601391" y="1484784"/>
            <a:chExt cx="5512936" cy="723900"/>
          </a:xfrm>
        </p:grpSpPr>
        <p:pic>
          <p:nvPicPr>
            <p:cNvPr id="9" name="그림 8"/>
            <p:cNvPicPr/>
            <p:nvPr/>
          </p:nvPicPr>
          <p:blipFill rotWithShape="1">
            <a:blip r:embed="rId2"/>
            <a:srcRect l="54253" t="21302" r="13961" b="75172"/>
            <a:stretch/>
          </p:blipFill>
          <p:spPr bwMode="auto">
            <a:xfrm>
              <a:off x="1619672" y="1484784"/>
              <a:ext cx="5494655" cy="342900"/>
            </a:xfrm>
            <a:prstGeom prst="rect">
              <a:avLst/>
            </a:prstGeom>
            <a:ln>
              <a:solidFill>
                <a:srgbClr val="00B0F0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그림 9"/>
            <p:cNvPicPr/>
            <p:nvPr/>
          </p:nvPicPr>
          <p:blipFill rotWithShape="1">
            <a:blip r:embed="rId2"/>
            <a:srcRect l="54253" t="33448" r="13961" b="63222"/>
            <a:stretch/>
          </p:blipFill>
          <p:spPr bwMode="auto">
            <a:xfrm>
              <a:off x="1601391" y="1884834"/>
              <a:ext cx="5494655" cy="323850"/>
            </a:xfrm>
            <a:prstGeom prst="rect">
              <a:avLst/>
            </a:prstGeom>
            <a:ln>
              <a:solidFill>
                <a:srgbClr val="00B0F0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" name="그룹 5"/>
          <p:cNvGrpSpPr/>
          <p:nvPr/>
        </p:nvGrpSpPr>
        <p:grpSpPr>
          <a:xfrm>
            <a:off x="899591" y="2492896"/>
            <a:ext cx="5494655" cy="623491"/>
            <a:chOff x="1824672" y="3309937"/>
            <a:chExt cx="5494655" cy="623491"/>
          </a:xfrm>
        </p:grpSpPr>
        <p:pic>
          <p:nvPicPr>
            <p:cNvPr id="12" name="그림 11"/>
            <p:cNvPicPr/>
            <p:nvPr/>
          </p:nvPicPr>
          <p:blipFill rotWithShape="1">
            <a:blip r:embed="rId2"/>
            <a:srcRect l="54253" t="48631" r="13961" b="48920"/>
            <a:stretch/>
          </p:blipFill>
          <p:spPr bwMode="auto">
            <a:xfrm>
              <a:off x="1824672" y="3309937"/>
              <a:ext cx="5494655" cy="238125"/>
            </a:xfrm>
            <a:prstGeom prst="rect">
              <a:avLst/>
            </a:prstGeom>
            <a:ln>
              <a:solidFill>
                <a:srgbClr val="00B0F0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그림 12"/>
            <p:cNvPicPr/>
            <p:nvPr/>
          </p:nvPicPr>
          <p:blipFill rotWithShape="1">
            <a:blip r:embed="rId2"/>
            <a:srcRect l="54253" t="61071" r="13961" b="35697"/>
            <a:stretch/>
          </p:blipFill>
          <p:spPr bwMode="auto">
            <a:xfrm>
              <a:off x="1824672" y="3619103"/>
              <a:ext cx="5494655" cy="314325"/>
            </a:xfrm>
            <a:prstGeom prst="rect">
              <a:avLst/>
            </a:prstGeom>
            <a:ln>
              <a:solidFill>
                <a:srgbClr val="00B0F0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7" name="그룹 6"/>
          <p:cNvGrpSpPr/>
          <p:nvPr/>
        </p:nvGrpSpPr>
        <p:grpSpPr>
          <a:xfrm>
            <a:off x="917873" y="3538536"/>
            <a:ext cx="5520690" cy="592833"/>
            <a:chOff x="1827654" y="3428999"/>
            <a:chExt cx="5520690" cy="592833"/>
          </a:xfrm>
        </p:grpSpPr>
        <p:pic>
          <p:nvPicPr>
            <p:cNvPr id="15" name="그림 14"/>
            <p:cNvPicPr/>
            <p:nvPr/>
          </p:nvPicPr>
          <p:blipFill rotWithShape="1">
            <a:blip r:embed="rId3"/>
            <a:srcRect l="54253" t="24852" r="15292" b="72999"/>
            <a:stretch/>
          </p:blipFill>
          <p:spPr bwMode="auto">
            <a:xfrm>
              <a:off x="1827654" y="3428999"/>
              <a:ext cx="5520690" cy="219075"/>
            </a:xfrm>
            <a:prstGeom prst="rect">
              <a:avLst/>
            </a:prstGeom>
            <a:ln>
              <a:solidFill>
                <a:srgbClr val="00B0F0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그림 15"/>
            <p:cNvPicPr/>
            <p:nvPr/>
          </p:nvPicPr>
          <p:blipFill rotWithShape="1">
            <a:blip r:embed="rId3"/>
            <a:srcRect l="54253" t="36060" r="15292" b="60951"/>
            <a:stretch/>
          </p:blipFill>
          <p:spPr bwMode="auto">
            <a:xfrm>
              <a:off x="1827654" y="3717032"/>
              <a:ext cx="5520690" cy="304800"/>
            </a:xfrm>
            <a:prstGeom prst="rect">
              <a:avLst/>
            </a:prstGeom>
            <a:ln>
              <a:solidFill>
                <a:srgbClr val="00B0F0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8" name="그룹 7"/>
          <p:cNvGrpSpPr/>
          <p:nvPr/>
        </p:nvGrpSpPr>
        <p:grpSpPr>
          <a:xfrm>
            <a:off x="917873" y="4513857"/>
            <a:ext cx="5520690" cy="1031578"/>
            <a:chOff x="917873" y="4513857"/>
            <a:chExt cx="5520690" cy="1031578"/>
          </a:xfrm>
        </p:grpSpPr>
        <p:pic>
          <p:nvPicPr>
            <p:cNvPr id="18" name="그림 17"/>
            <p:cNvPicPr/>
            <p:nvPr/>
          </p:nvPicPr>
          <p:blipFill rotWithShape="1">
            <a:blip r:embed="rId3"/>
            <a:srcRect l="54253" t="49231" r="15292" b="47687"/>
            <a:stretch/>
          </p:blipFill>
          <p:spPr bwMode="auto">
            <a:xfrm>
              <a:off x="917873" y="4513857"/>
              <a:ext cx="5520690" cy="314325"/>
            </a:xfrm>
            <a:prstGeom prst="rect">
              <a:avLst/>
            </a:prstGeom>
            <a:ln>
              <a:solidFill>
                <a:srgbClr val="00B0F0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그림 18"/>
            <p:cNvPicPr/>
            <p:nvPr/>
          </p:nvPicPr>
          <p:blipFill rotWithShape="1">
            <a:blip r:embed="rId3"/>
            <a:srcRect l="54253" t="63709" r="15292" b="29659"/>
            <a:stretch/>
          </p:blipFill>
          <p:spPr bwMode="auto">
            <a:xfrm>
              <a:off x="917873" y="4869160"/>
              <a:ext cx="5520690" cy="676275"/>
            </a:xfrm>
            <a:prstGeom prst="rect">
              <a:avLst/>
            </a:prstGeom>
            <a:ln>
              <a:solidFill>
                <a:srgbClr val="00B0F0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3162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/>
          <p:nvPr/>
        </p:nvPicPr>
        <p:blipFill rotWithShape="1">
          <a:blip r:embed="rId3"/>
          <a:srcRect l="13813" t="18750" r="66378" b="58318"/>
          <a:stretch/>
        </p:blipFill>
        <p:spPr bwMode="auto">
          <a:xfrm>
            <a:off x="1642516" y="1340768"/>
            <a:ext cx="5868111" cy="38211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611560" y="692696"/>
            <a:ext cx="7920880" cy="547260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sz="2000" b="1" dirty="0" smtClean="0">
                <a:solidFill>
                  <a:schemeClr val="accent5">
                    <a:lumMod val="50000"/>
                  </a:schemeClr>
                </a:solidFill>
              </a:rPr>
              <a:t>Result</a:t>
            </a:r>
            <a:endParaRPr lang="ko-KR" alt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555620" y="4869161"/>
            <a:ext cx="1168508" cy="2927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364088" y="5152114"/>
                <a:ext cx="5501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ko-KR" alt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≅</m:t>
                    </m:r>
                  </m:oMath>
                </a14:m>
                <a:r>
                  <a:rPr lang="ko-KR" alt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ko-KR" b="1" dirty="0" smtClean="0">
                    <a:solidFill>
                      <a:srgbClr val="FF0000"/>
                    </a:solidFill>
                  </a:rPr>
                  <a:t>0</a:t>
                </a:r>
                <a:endParaRPr lang="ko-KR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5152114"/>
                <a:ext cx="550151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7778" b="-245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7662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/>
          <p:nvPr/>
        </p:nvPicPr>
        <p:blipFill rotWithShape="1">
          <a:blip r:embed="rId3"/>
          <a:srcRect l="13813" t="41596" r="66378" b="37419"/>
          <a:stretch/>
        </p:blipFill>
        <p:spPr bwMode="auto">
          <a:xfrm>
            <a:off x="1374452" y="1484784"/>
            <a:ext cx="6369181" cy="37950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611560" y="692696"/>
            <a:ext cx="7920880" cy="547260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sz="2000" b="1" dirty="0" smtClean="0">
                <a:solidFill>
                  <a:schemeClr val="accent5">
                    <a:lumMod val="50000"/>
                  </a:schemeClr>
                </a:solidFill>
              </a:rPr>
              <a:t>Result</a:t>
            </a:r>
            <a:endParaRPr lang="ko-KR" alt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575405" y="4923660"/>
            <a:ext cx="1220705" cy="3089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500818" y="5232579"/>
                <a:ext cx="5501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ko-KR" alt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≅</m:t>
                    </m:r>
                  </m:oMath>
                </a14:m>
                <a:r>
                  <a:rPr lang="ko-KR" alt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ko-KR" b="1" dirty="0" smtClean="0">
                    <a:solidFill>
                      <a:srgbClr val="FF0000"/>
                    </a:solidFill>
                  </a:rPr>
                  <a:t>0</a:t>
                </a:r>
                <a:endParaRPr lang="ko-KR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818" y="5232579"/>
                <a:ext cx="550151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7692" b="-245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2169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/>
          <p:nvPr/>
        </p:nvPicPr>
        <p:blipFill rotWithShape="1">
          <a:blip r:embed="rId3"/>
          <a:srcRect l="13979" t="56439" r="66716" b="21598"/>
          <a:stretch/>
        </p:blipFill>
        <p:spPr bwMode="auto">
          <a:xfrm>
            <a:off x="1331640" y="1481384"/>
            <a:ext cx="6480720" cy="41477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611560" y="692696"/>
            <a:ext cx="7920880" cy="547260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sz="2000" b="1" dirty="0" smtClean="0">
                <a:solidFill>
                  <a:schemeClr val="accent5">
                    <a:lumMod val="50000"/>
                  </a:schemeClr>
                </a:solidFill>
              </a:rPr>
              <a:t>Result</a:t>
            </a:r>
            <a:endParaRPr lang="ko-KR" alt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580927" y="5152312"/>
            <a:ext cx="3728789" cy="2160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315396" y="5085184"/>
                <a:ext cx="5501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ko-KR" alt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≅</m:t>
                    </m:r>
                  </m:oMath>
                </a14:m>
                <a:r>
                  <a:rPr lang="ko-KR" alt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ko-KR" b="1" dirty="0" smtClean="0">
                    <a:solidFill>
                      <a:srgbClr val="FF0000"/>
                    </a:solidFill>
                  </a:rPr>
                  <a:t>0</a:t>
                </a:r>
                <a:endParaRPr lang="ko-KR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396" y="5085184"/>
                <a:ext cx="550151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7778" b="-245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직선 연결선 4"/>
          <p:cNvCxnSpPr/>
          <p:nvPr/>
        </p:nvCxnSpPr>
        <p:spPr>
          <a:xfrm>
            <a:off x="1907704" y="3140968"/>
            <a:ext cx="12961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1907704" y="4543028"/>
            <a:ext cx="12961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418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611560" y="692696"/>
            <a:ext cx="7920880" cy="5472608"/>
          </a:xfrm>
        </p:spPr>
        <p:txBody>
          <a:bodyPr/>
          <a:lstStyle/>
          <a:p>
            <a:pPr marL="0" indent="0" algn="ctr">
              <a:buNone/>
            </a:pPr>
            <a:r>
              <a:rPr lang="ko-KR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수정</a:t>
            </a:r>
            <a:endParaRPr lang="ko-KR" alt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809278" y="3543950"/>
            <a:ext cx="8316416" cy="2156335"/>
            <a:chOff x="933302" y="1268760"/>
            <a:chExt cx="8316416" cy="215633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/>
                <p:cNvSpPr txBox="1"/>
                <p:nvPr/>
              </p:nvSpPr>
              <p:spPr>
                <a:xfrm>
                  <a:off x="933302" y="1268760"/>
                  <a:ext cx="8316416" cy="636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/>
                        </a:rPr>
                        <m:t>𝑅𝑇𝑙𝑛</m:t>
                      </m:r>
                      <m:f>
                        <m:fPr>
                          <m:ctrlPr>
                            <a:rPr lang="en-US" altLang="ko-KR" sz="20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ko-KR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/>
                                    </a:rPr>
                                    <m:t>𝑃𝑠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ko-KR" sz="2000" b="0" i="1" smtClean="0">
                                  <a:latin typeface="Cambria Math"/>
                                </a:rPr>
                                <m:t>𝑏𝑐𝑐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altLang="ko-KR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20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ko-KR" sz="2000" b="0" i="1" smtClean="0">
                                  <a:latin typeface="Cambria Math"/>
                                </a:rPr>
                                <m:t>𝑃𝑠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ko-KR" altLang="en-US" sz="2000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altLang="ko-KR" sz="1600" i="1" dirty="0">
                          <a:latin typeface="Cambria Math"/>
                        </a:rPr>
                        <m:t>=</m:t>
                      </m:r>
                      <m:r>
                        <a:rPr lang="en-US" altLang="ko-KR" sz="1600" i="1" dirty="0" smtClean="0">
                          <a:latin typeface="Cambria Math"/>
                          <a:ea typeface="Cambria Math"/>
                        </a:rPr>
                        <m:t>∆</m:t>
                      </m:r>
                      <m:sSup>
                        <m:sSupPr>
                          <m:ctrlPr>
                            <a:rPr lang="en-US" altLang="ko-KR" sz="1600" i="1" dirty="0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ko-KR" sz="1600" i="1" dirty="0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dirty="0" smtClean="0"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ko-KR" sz="1600" b="0" i="1" dirty="0" smtClean="0">
                                  <a:latin typeface="Cambria Math"/>
                                  <a:ea typeface="Cambria Math"/>
                                </a:rPr>
                                <m:t>𝑃𝑠</m:t>
                              </m:r>
                            </m:sub>
                          </m:sSub>
                        </m:e>
                        <m:sup>
                          <m:r>
                            <a:rPr lang="en-US" altLang="ko-KR" sz="1600" b="0" i="1" dirty="0" smtClean="0">
                              <a:latin typeface="Cambria Math"/>
                              <a:ea typeface="Cambria Math"/>
                            </a:rPr>
                            <m:t>𝑓𝑐𝑐</m:t>
                          </m:r>
                          <m:r>
                            <a:rPr lang="en-US" altLang="ko-KR" sz="1600" b="0" i="1" dirty="0" smtClean="0"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en-US" altLang="ko-KR" sz="1600" b="0" i="1" dirty="0" smtClean="0">
                              <a:latin typeface="Cambria Math"/>
                              <a:ea typeface="Cambria Math"/>
                            </a:rPr>
                            <m:t>𝑏𝑐𝑐</m:t>
                          </m:r>
                        </m:sup>
                      </m:sSup>
                      <m:r>
                        <a:rPr lang="en-US" altLang="ko-KR" sz="1600" b="0" i="1" dirty="0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ko-KR" sz="1600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1600" b="0" i="1" dirty="0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ko-KR" sz="1600" i="1" dirty="0"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ko-KR" sz="16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 dirty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1600" b="0" i="1" dirty="0" smtClean="0">
                                  <a:latin typeface="Cambria Math"/>
                                </a:rPr>
                                <m:t>𝑃𝑠</m:t>
                              </m:r>
                            </m:sub>
                          </m:sSub>
                          <m:r>
                            <a:rPr lang="en-US" altLang="ko-KR" sz="1600" b="0" i="1" dirty="0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altLang="ko-KR" sz="1600" b="0" i="1" dirty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ko-KR" sz="1600" b="0" i="1" dirty="0" smtClean="0">
                          <a:latin typeface="Cambria Math"/>
                        </a:rPr>
                        <m:t> </m:t>
                      </m:r>
                      <m:r>
                        <a:rPr lang="en-US" altLang="ko-KR" sz="1600" b="0" i="0" dirty="0" smtClean="0">
                          <a:latin typeface="Cambria Math"/>
                        </a:rPr>
                        <m:t>{</m:t>
                      </m:r>
                      <m:sPre>
                        <m:sPrePr>
                          <m:ctrlPr>
                            <a:rPr lang="en-US" altLang="ko-KR" sz="1600" i="1" dirty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altLang="ko-KR" sz="1600" i="1">
                              <a:latin typeface="Cambria Math"/>
                            </a:rPr>
                            <m:t>0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sPre>
                      <m:r>
                        <a:rPr lang="en-US" altLang="ko-KR" sz="1600" i="1">
                          <a:latin typeface="Cambria Math"/>
                        </a:rPr>
                        <m:t>+</m:t>
                      </m:r>
                      <m:sPre>
                        <m:sPrePr>
                          <m:ctrlPr>
                            <a:rPr lang="en-US" altLang="ko-KR" sz="1600" i="1" dirty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altLang="ko-KR" sz="1600" i="1">
                              <a:latin typeface="Cambria Math"/>
                            </a:rPr>
                            <m:t>0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sPre>
                      <m:r>
                        <a:rPr lang="en-US" altLang="ko-KR" sz="1600" i="1">
                          <a:latin typeface="Cambria Math"/>
                        </a:rPr>
                        <m:t>∗</m:t>
                      </m:r>
                      <m:r>
                        <a:rPr lang="en-US" altLang="ko-KR" sz="1600" i="1">
                          <a:latin typeface="Cambria Math"/>
                        </a:rPr>
                        <m:t>𝑇</m:t>
                      </m:r>
                      <m:r>
                        <a:rPr lang="en-US" altLang="ko-KR" sz="1600" i="1">
                          <a:latin typeface="Cambria Math"/>
                        </a:rPr>
                        <m:t>+ </m:t>
                      </m:r>
                      <m:d>
                        <m:dPr>
                          <m:ctrlPr>
                            <a:rPr lang="en-US" altLang="ko-KR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ko-KR" sz="1600" i="1">
                              <a:latin typeface="Cambria Math"/>
                            </a:rPr>
                            <m:t>1−</m:t>
                          </m:r>
                          <m:r>
                            <a:rPr lang="en-US" altLang="ko-KR" sz="1600" b="0" i="1" smtClean="0">
                              <a:latin typeface="Cambria Math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altLang="ko-KR" sz="16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 dirty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1600" b="0" i="1" dirty="0" smtClean="0">
                                  <a:latin typeface="Cambria Math"/>
                                </a:rPr>
                                <m:t>𝑃𝑠</m:t>
                              </m:r>
                            </m:sub>
                          </m:sSub>
                        </m:e>
                      </m:d>
                      <m:r>
                        <a:rPr lang="en-US" altLang="ko-KR" sz="1600" i="1">
                          <a:latin typeface="Cambria Math"/>
                        </a:rPr>
                        <m:t>(</m:t>
                      </m:r>
                      <m:sPre>
                        <m:sPrePr>
                          <m:ctrlPr>
                            <a:rPr lang="en-US" altLang="ko-KR" sz="1600" i="1" dirty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altLang="ko-KR" sz="1600" i="1">
                              <a:latin typeface="Cambria Math"/>
                            </a:rPr>
                            <m:t>1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sPre>
                      <m:r>
                        <a:rPr lang="en-US" altLang="ko-KR" sz="1600" i="1">
                          <a:latin typeface="Cambria Math"/>
                        </a:rPr>
                        <m:t>+</m:t>
                      </m:r>
                      <m:sPre>
                        <m:sPrePr>
                          <m:ctrlPr>
                            <a:rPr lang="en-US" altLang="ko-KR" sz="1600" i="1" dirty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altLang="ko-KR" sz="1600" i="1">
                              <a:latin typeface="Cambria Math"/>
                            </a:rPr>
                            <m:t>1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sPre>
                      <m:r>
                        <a:rPr lang="en-US" altLang="ko-KR" sz="1600" i="1">
                          <a:latin typeface="Cambria Math"/>
                        </a:rPr>
                        <m:t>∗</m:t>
                      </m:r>
                      <m:r>
                        <a:rPr lang="en-US" altLang="ko-KR" sz="1600" i="1">
                          <a:latin typeface="Cambria Math"/>
                        </a:rPr>
                        <m:t>𝑇</m:t>
                      </m:r>
                      <m:r>
                        <a:rPr lang="en-US" altLang="ko-KR" sz="1600" i="1">
                          <a:latin typeface="Cambria Math"/>
                        </a:rPr>
                        <m:t>)}</m:t>
                      </m:r>
                    </m:oMath>
                  </a14:m>
                  <a:endParaRPr lang="ko-KR" altLang="en-US" sz="2000" dirty="0"/>
                </a:p>
              </p:txBody>
            </p:sp>
          </mc:Choice>
          <mc:Fallback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3302" y="1268760"/>
                  <a:ext cx="8316416" cy="63632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691680" y="2742023"/>
                  <a:ext cx="6192688" cy="6830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ko-K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ko-KR" sz="2000" i="1">
                              <a:latin typeface="Cambria Math"/>
                            </a:rPr>
                            <m:t>𝑅𝑇𝑙𝑛</m:t>
                          </m:r>
                          <m:f>
                            <m:fPr>
                              <m:ctrlPr>
                                <a:rPr lang="en-US" altLang="ko-KR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ko-KR" sz="2000" b="0" i="1" smtClean="0">
                                  <a:latin typeface="Cambria Math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altLang="ko-KR" sz="2000" b="0" i="1" smtClean="0"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altLang="ko-KR" sz="2000" b="0" i="1" dirty="0" smtClean="0">
                              <a:latin typeface="Cambria Math"/>
                            </a:rPr>
                            <m:t> − </m:t>
                          </m:r>
                          <m:r>
                            <a:rPr lang="en-US" altLang="ko-KR" sz="2000" b="0" i="1" dirty="0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altLang="ko-KR" sz="2000" b="0" i="1" dirty="0" smtClean="0">
                              <a:latin typeface="Cambria Math"/>
                              <a:ea typeface="Cambria Math"/>
                            </a:rPr>
                            <m:t>𝐺</m:t>
                          </m:r>
                        </m:num>
                        <m:den>
                          <m:r>
                            <a:rPr lang="en-US" altLang="ko-KR" sz="2000" b="0" i="1" dirty="0" smtClean="0">
                              <a:latin typeface="Cambria Math"/>
                            </a:rPr>
                            <m:t>(1−</m:t>
                          </m:r>
                          <m:r>
                            <a:rPr lang="en-US" altLang="ko-KR" sz="2000" b="0" i="1" dirty="0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ko-KR" sz="2000" b="0" i="1" dirty="0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a14:m>
                  <a:r>
                    <a:rPr lang="ko-KR" altLang="en-US" sz="2000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altLang="ko-KR" i="1" dirty="0" smtClean="0">
                          <a:latin typeface="Cambria Math"/>
                        </a:rPr>
                        <m:t>=</m:t>
                      </m:r>
                      <m:r>
                        <a:rPr lang="en-US" altLang="ko-KR" b="0" i="1" dirty="0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ko-KR" b="0" i="0" dirty="0" smtClean="0">
                              <a:latin typeface="Cambria Math"/>
                            </a:rPr>
                          </m:ctrlPr>
                        </m:dPr>
                        <m:e>
                          <m:sPre>
                            <m:sPrePr>
                              <m:ctrlPr>
                                <a:rPr lang="en-US" altLang="ko-KR" i="1" dirty="0">
                                  <a:latin typeface="Cambria Math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i="1">
                                  <a:latin typeface="Cambria Math"/>
                                </a:rPr>
                                <m:t>0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ko-K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sPre>
                          <m:r>
                            <a:rPr lang="en-US" altLang="ko-KR" i="1">
                              <a:latin typeface="Cambria Math"/>
                            </a:rPr>
                            <m:t>+</m:t>
                          </m:r>
                          <m:sPre>
                            <m:sPrePr>
                              <m:ctrlPr>
                                <a:rPr lang="en-US" altLang="ko-KR" i="1" dirty="0">
                                  <a:latin typeface="Cambria Math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i="1">
                                  <a:latin typeface="Cambria Math"/>
                                </a:rPr>
                                <m:t>0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ko-K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sPre>
                          <m:r>
                            <a:rPr lang="en-US" altLang="ko-KR" i="1">
                              <a:latin typeface="Cambria Math"/>
                            </a:rPr>
                            <m:t>∗</m:t>
                          </m:r>
                          <m:r>
                            <a:rPr lang="en-US" altLang="ko-KR" i="1"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en-US" altLang="ko-KR" b="0" i="1" smtClean="0">
                          <a:latin typeface="Cambria Math"/>
                        </a:rPr>
                        <m:t>(1−</m:t>
                      </m:r>
                      <m:r>
                        <a:rPr lang="en-US" altLang="ko-KR" b="0" i="1" smtClean="0">
                          <a:latin typeface="Cambria Math"/>
                        </a:rPr>
                        <m:t>𝑥</m:t>
                      </m:r>
                      <m:r>
                        <a:rPr lang="en-US" altLang="ko-KR" b="0" i="1" smtClean="0">
                          <a:latin typeface="Cambria Math"/>
                        </a:rPr>
                        <m:t>)</m:t>
                      </m:r>
                    </m:oMath>
                  </a14:m>
                  <a:endParaRPr lang="ko-KR" altLang="en-US" sz="2000" dirty="0"/>
                </a:p>
              </p:txBody>
            </p:sp>
          </mc:Choice>
          <mc:Fallback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1680" y="2742023"/>
                  <a:ext cx="6192688" cy="68307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933302" y="1905088"/>
                  <a:ext cx="6192688" cy="6815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ko-K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ko-KR" sz="2000" i="1">
                              <a:latin typeface="Cambria Math"/>
                            </a:rPr>
                            <m:t>𝑅𝑇𝑙𝑛</m:t>
                          </m:r>
                          <m:f>
                            <m:fPr>
                              <m:ctrlPr>
                                <a:rPr lang="en-US" altLang="ko-KR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ko-KR" sz="2000" b="0" i="1" smtClean="0">
                                  <a:latin typeface="Cambria Math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altLang="ko-KR" sz="2000" b="0" i="1" smtClean="0"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altLang="ko-KR" sz="2000" b="0" i="1" dirty="0" smtClean="0">
                              <a:latin typeface="Cambria Math"/>
                            </a:rPr>
                            <m:t> − </m:t>
                          </m:r>
                          <m:r>
                            <a:rPr lang="en-US" altLang="ko-KR" sz="2000" b="0" i="1" dirty="0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altLang="ko-KR" sz="2000" b="0" i="1" dirty="0" smtClean="0">
                              <a:latin typeface="Cambria Math"/>
                              <a:ea typeface="Cambria Math"/>
                            </a:rPr>
                            <m:t>𝐺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ko-KR" sz="2000" i="1" dirty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ko-KR" sz="2000" i="1" dirty="0">
                                  <a:latin typeface="Cambria Math"/>
                                </a:rPr>
                                <m:t>(1−</m:t>
                              </m:r>
                              <m:r>
                                <a:rPr lang="en-US" altLang="ko-KR" sz="2000" b="0" i="1" dirty="0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ko-KR" sz="2000" i="1" dirty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ko-KR" sz="2000" i="1" dirty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a14:m>
                  <a:r>
                    <a:rPr lang="ko-KR" altLang="en-US" sz="2000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altLang="ko-KR" i="1" dirty="0" smtClean="0">
                          <a:latin typeface="Cambria Math"/>
                        </a:rPr>
                        <m:t>=</m:t>
                      </m:r>
                      <m:r>
                        <a:rPr lang="en-US" altLang="ko-KR" b="0" i="1" dirty="0" smtClean="0">
                          <a:latin typeface="Cambria Math"/>
                        </a:rPr>
                        <m:t> </m:t>
                      </m:r>
                      <m:r>
                        <a:rPr lang="en-US" altLang="ko-KR" b="0" i="0" dirty="0" smtClean="0">
                          <a:latin typeface="Cambria Math"/>
                        </a:rPr>
                        <m:t>{</m:t>
                      </m:r>
                      <m:sPre>
                        <m:sPrePr>
                          <m:ctrlPr>
                            <a:rPr lang="en-US" altLang="ko-KR" i="1" dirty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altLang="ko-KR" i="1">
                              <a:latin typeface="Cambria Math"/>
                            </a:rPr>
                            <m:t>0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sPre>
                      <m:r>
                        <a:rPr lang="en-US" altLang="ko-KR" i="1">
                          <a:latin typeface="Cambria Math"/>
                        </a:rPr>
                        <m:t>+</m:t>
                      </m:r>
                      <m:sPre>
                        <m:sPrePr>
                          <m:ctrlPr>
                            <a:rPr lang="en-US" altLang="ko-KR" i="1" dirty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altLang="ko-KR" i="1">
                              <a:latin typeface="Cambria Math"/>
                            </a:rPr>
                            <m:t>0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sPre>
                      <m:r>
                        <a:rPr lang="en-US" altLang="ko-KR" i="1">
                          <a:latin typeface="Cambria Math"/>
                        </a:rPr>
                        <m:t>∗</m:t>
                      </m:r>
                      <m:r>
                        <a:rPr lang="en-US" altLang="ko-KR" i="1">
                          <a:latin typeface="Cambria Math"/>
                        </a:rPr>
                        <m:t>𝑇</m:t>
                      </m:r>
                      <m:r>
                        <a:rPr lang="en-US" altLang="ko-KR" i="1">
                          <a:latin typeface="Cambria Math"/>
                        </a:rPr>
                        <m:t>+ </m:t>
                      </m:r>
                      <m:d>
                        <m:dPr>
                          <m:ctrlPr>
                            <a:rPr lang="en-US" altLang="ko-K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ko-KR" i="1">
                              <a:latin typeface="Cambria Math"/>
                            </a:rPr>
                            <m:t>1−</m:t>
                          </m:r>
                          <m:r>
                            <a:rPr lang="en-US" altLang="ko-KR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altLang="ko-KR" b="0" i="1" dirty="0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ko-KR" i="1">
                          <a:latin typeface="Cambria Math"/>
                        </a:rPr>
                        <m:t>(</m:t>
                      </m:r>
                      <m:sPre>
                        <m:sPrePr>
                          <m:ctrlPr>
                            <a:rPr lang="en-US" altLang="ko-KR" i="1" dirty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altLang="ko-KR" i="1">
                              <a:latin typeface="Cambria Math"/>
                            </a:rPr>
                            <m:t>1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sPre>
                      <m:r>
                        <a:rPr lang="en-US" altLang="ko-KR" i="1">
                          <a:latin typeface="Cambria Math"/>
                        </a:rPr>
                        <m:t>+</m:t>
                      </m:r>
                      <m:sPre>
                        <m:sPrePr>
                          <m:ctrlPr>
                            <a:rPr lang="en-US" altLang="ko-KR" i="1" dirty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altLang="ko-KR" i="1">
                              <a:latin typeface="Cambria Math"/>
                            </a:rPr>
                            <m:t>1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sPre>
                      <m:r>
                        <a:rPr lang="en-US" altLang="ko-KR" i="1">
                          <a:latin typeface="Cambria Math"/>
                        </a:rPr>
                        <m:t>∗</m:t>
                      </m:r>
                      <m:r>
                        <a:rPr lang="en-US" altLang="ko-KR" i="1">
                          <a:latin typeface="Cambria Math"/>
                        </a:rPr>
                        <m:t>𝑇</m:t>
                      </m:r>
                      <m:r>
                        <a:rPr lang="en-US" altLang="ko-KR" i="1">
                          <a:latin typeface="Cambria Math"/>
                        </a:rPr>
                        <m:t>)}</m:t>
                      </m:r>
                    </m:oMath>
                  </a14:m>
                  <a:endParaRPr lang="ko-KR" altLang="en-US" sz="2000" dirty="0"/>
                </a:p>
              </p:txBody>
            </p:sp>
          </mc:Choice>
          <mc:Fallback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3302" y="1905088"/>
                  <a:ext cx="6192688" cy="68153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아래쪽 화살표 1"/>
            <p:cNvSpPr/>
            <p:nvPr/>
          </p:nvSpPr>
          <p:spPr>
            <a:xfrm>
              <a:off x="2987824" y="2492896"/>
              <a:ext cx="643268" cy="216024"/>
            </a:xfrm>
            <a:prstGeom prst="down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995736" y="1234865"/>
            <a:ext cx="7584577" cy="2066107"/>
            <a:chOff x="933301" y="3720528"/>
            <a:chExt cx="7584577" cy="206610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/>
                <p:cNvSpPr txBox="1"/>
                <p:nvPr/>
              </p:nvSpPr>
              <p:spPr>
                <a:xfrm>
                  <a:off x="933301" y="3720528"/>
                  <a:ext cx="7584577" cy="4247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/>
                        </a:rPr>
                        <m:t>𝐵𝐶𝐶</m:t>
                      </m:r>
                      <m:r>
                        <a:rPr lang="en-US" altLang="ko-KR" sz="2000" b="0" i="1" smtClean="0">
                          <a:latin typeface="Cambria Math"/>
                        </a:rPr>
                        <m:t> : </m:t>
                      </m:r>
                      <m:sSub>
                        <m:sSubPr>
                          <m:ctrlPr>
                            <a:rPr lang="en-US" altLang="ko-KR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200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altLang="ko-KR" sz="20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</m:oMath>
                  </a14:m>
                  <a:r>
                    <a:rPr lang="ko-KR" altLang="en-US" sz="2000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altLang="ko-KR" sz="2000" i="1" dirty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ko-KR" sz="20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2000" b="0" i="1" dirty="0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2000" b="0" i="1" dirty="0" smtClean="0">
                              <a:latin typeface="Cambria Math"/>
                            </a:rPr>
                            <m:t>𝑃𝑠</m:t>
                          </m:r>
                        </m:sub>
                      </m:sSub>
                      <m:r>
                        <a:rPr lang="en-US" altLang="ko-KR" sz="2000" i="1">
                          <a:latin typeface="Cambria Math"/>
                          <a:ea typeface="Cambria Math"/>
                        </a:rPr>
                        <m:t>∆</m:t>
                      </m:r>
                      <m:sPre>
                        <m:sPrePr>
                          <m:ctrlPr>
                            <a:rPr lang="en-US" altLang="ko-KR" sz="2000" i="1" smtClean="0">
                              <a:latin typeface="Cambria Math"/>
                              <a:ea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altLang="ko-KR" i="1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sup>
                        <m:e>
                          <m:sSup>
                            <m:sSupPr>
                              <m:ctrlPr>
                                <a:rPr lang="en-US" altLang="ko-KR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ko-KR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/>
                                    </a:rPr>
                                    <m:t>𝑃𝑠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𝑓𝑐𝑐</m:t>
                              </m:r>
                              <m:r>
                                <a:rPr lang="en-US" altLang="ko-KR" b="0" i="1" smtClean="0"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en-US" altLang="ko-KR" b="0" i="1" smtClean="0">
                                  <a:latin typeface="Cambria Math"/>
                                  <a:ea typeface="Cambria Math"/>
                                </a:rPr>
                                <m:t>𝑏𝑐𝑐</m:t>
                              </m:r>
                            </m:sup>
                          </m:sSup>
                        </m:e>
                      </m:sPre>
                      <m:r>
                        <a:rPr lang="en-US" altLang="ko-KR" sz="2000" b="0" i="1" smtClean="0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n-US" altLang="ko-KR" sz="20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2000" i="1" dirty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2000" b="0" i="1" dirty="0" smtClean="0">
                              <a:latin typeface="Cambria Math"/>
                            </a:rPr>
                            <m:t>𝑃𝑠</m:t>
                          </m:r>
                        </m:sub>
                      </m:sSub>
                      <m:d>
                        <m:dPr>
                          <m:ctrlPr>
                            <a:rPr lang="en-US" altLang="ko-KR" sz="2000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ko-KR" sz="2000" b="0" i="1" dirty="0" smtClean="0"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ko-KR" sz="20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2000" i="1" dirty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2000" b="0" i="1" dirty="0" smtClean="0">
                                  <a:latin typeface="Cambria Math"/>
                                </a:rPr>
                                <m:t>𝑃𝑠</m:t>
                              </m:r>
                            </m:sub>
                          </m:sSub>
                        </m:e>
                      </m:d>
                      <m:r>
                        <a:rPr lang="en-US" altLang="ko-KR" sz="2000" b="0" i="0" dirty="0" smtClean="0">
                          <a:latin typeface="Cambria Math"/>
                        </a:rPr>
                        <m:t>{ </m:t>
                      </m:r>
                      <m:sPre>
                        <m:sPrePr>
                          <m:ctrlPr>
                            <a:rPr lang="en-US" altLang="ko-KR" sz="2000" b="0" i="1" dirty="0" smtClean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altLang="ko-KR" sz="2000" b="0" i="1" smtClean="0">
                              <a:latin typeface="Cambria Math"/>
                            </a:rPr>
                            <m:t>0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2000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ko-KR" sz="20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sPre>
                      <m:r>
                        <a:rPr lang="en-US" altLang="ko-KR" sz="2000" b="0" i="1" smtClean="0">
                          <a:latin typeface="Cambria Math"/>
                        </a:rPr>
                        <m:t>+</m:t>
                      </m:r>
                      <m:sPre>
                        <m:sPrePr>
                          <m:ctrlPr>
                            <a:rPr lang="en-US" altLang="ko-KR" sz="2000" i="1" dirty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altLang="ko-KR" sz="2000" b="0" i="1" smtClean="0">
                              <a:latin typeface="Cambria Math"/>
                            </a:rPr>
                            <m:t>1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2000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ko-KR" sz="20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sPre>
                      <m:d>
                        <m:dPr>
                          <m:ctrlPr>
                            <a:rPr lang="en-US" altLang="ko-KR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ko-KR" sz="2000" b="0" i="1" smtClean="0">
                              <a:latin typeface="Cambria Math"/>
                            </a:rPr>
                            <m:t>1−2</m:t>
                          </m:r>
                          <m:sSub>
                            <m:sSubPr>
                              <m:ctrlPr>
                                <a:rPr lang="en-US" altLang="ko-KR" sz="20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2000" i="1" dirty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2000" b="0" i="1" dirty="0" smtClean="0">
                                  <a:latin typeface="Cambria Math"/>
                                </a:rPr>
                                <m:t>𝑃𝑠</m:t>
                              </m:r>
                            </m:sub>
                          </m:sSub>
                        </m:e>
                      </m:d>
                      <m:r>
                        <a:rPr lang="en-US" altLang="ko-KR" sz="2000" b="0" i="1" smtClean="0">
                          <a:latin typeface="Cambria Math"/>
                        </a:rPr>
                        <m:t>}</m:t>
                      </m:r>
                    </m:oMath>
                  </a14:m>
                  <a:endParaRPr lang="ko-KR" altLang="en-US" sz="2000" dirty="0"/>
                </a:p>
              </p:txBody>
            </p:sp>
          </mc:Choice>
          <mc:Fallback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3301" y="3720528"/>
                  <a:ext cx="7584577" cy="4247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014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547664" y="5229175"/>
                  <a:ext cx="2697790" cy="5574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ko-KR" sz="20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2000" i="1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altLang="ko-KR" sz="2000" i="1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ko-KR" sz="2000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altLang="ko-KR" sz="2000" i="1">
                              <a:latin typeface="Cambria Math"/>
                            </a:rPr>
                            <m:t>−</m:t>
                          </m:r>
                          <m:r>
                            <a:rPr lang="en-US" altLang="ko-KR" sz="2000" i="1">
                              <a:latin typeface="Cambria Math"/>
                            </a:rPr>
                            <m:t>𝑥</m:t>
                          </m:r>
                          <m:r>
                            <a:rPr lang="en-US" altLang="ko-KR" sz="2000" i="1">
                              <a:latin typeface="Cambria Math"/>
                            </a:rPr>
                            <m:t>∗∆</m:t>
                          </m:r>
                          <m:r>
                            <a:rPr lang="en-US" altLang="ko-KR" sz="2000" b="0" i="1" smtClean="0">
                              <a:latin typeface="Cambria Math"/>
                            </a:rPr>
                            <m:t>𝐺</m:t>
                          </m:r>
                        </m:num>
                        <m:den>
                          <m:r>
                            <a:rPr lang="en-US" altLang="ko-KR" sz="20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a14:m>
                  <a:r>
                    <a:rPr lang="ko-KR" altLang="en-US" sz="2000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altLang="ko-KR" sz="2000" i="1" dirty="0" smtClean="0">
                          <a:latin typeface="Cambria Math"/>
                        </a:rPr>
                        <m:t>= </m:t>
                      </m:r>
                      <m:sPre>
                        <m:sPrePr>
                          <m:ctrlPr>
                            <a:rPr lang="en-US" altLang="ko-KR" sz="2000" b="0" i="1" dirty="0" smtClean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altLang="ko-KR" sz="2000" b="0" i="1" smtClean="0">
                              <a:latin typeface="Cambria Math"/>
                            </a:rPr>
                            <m:t>0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2000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ko-KR" sz="20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sPre>
                      <m:r>
                        <a:rPr lang="en-US" altLang="ko-KR" sz="2000" b="0" i="1" smtClean="0">
                          <a:latin typeface="Cambria Math"/>
                        </a:rPr>
                        <m:t>(1−</m:t>
                      </m:r>
                      <m:r>
                        <a:rPr lang="en-US" altLang="ko-KR" sz="2000" b="0" i="1" smtClean="0">
                          <a:latin typeface="Cambria Math"/>
                        </a:rPr>
                        <m:t>𝑥</m:t>
                      </m:r>
                      <m:r>
                        <a:rPr lang="en-US" altLang="ko-KR" sz="2000" b="0" i="1" smtClean="0">
                          <a:latin typeface="Cambria Math"/>
                        </a:rPr>
                        <m:t>)</m:t>
                      </m:r>
                    </m:oMath>
                  </a14:m>
                  <a:endParaRPr lang="ko-KR" altLang="en-US" sz="2000" dirty="0"/>
                </a:p>
              </p:txBody>
            </p:sp>
          </mc:Choice>
          <mc:Fallback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7664" y="5229175"/>
                  <a:ext cx="2697790" cy="55746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933302" y="4279478"/>
                  <a:ext cx="3778535" cy="5891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ko-KR" sz="20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2000" i="1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altLang="ko-KR" sz="2000" i="1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ko-KR" sz="2000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altLang="ko-KR" sz="2000" i="1">
                              <a:latin typeface="Cambria Math"/>
                            </a:rPr>
                            <m:t>−</m:t>
                          </m:r>
                          <m:r>
                            <a:rPr lang="en-US" altLang="ko-KR" sz="2000" i="1">
                              <a:latin typeface="Cambria Math"/>
                            </a:rPr>
                            <m:t>𝑥</m:t>
                          </m:r>
                          <m:r>
                            <a:rPr lang="en-US" altLang="ko-KR" sz="2000" i="1">
                              <a:latin typeface="Cambria Math"/>
                            </a:rPr>
                            <m:t>∗∆</m:t>
                          </m:r>
                          <m:r>
                            <a:rPr lang="en-US" altLang="ko-KR" sz="2000" b="0" i="1" smtClean="0">
                              <a:latin typeface="Cambria Math"/>
                            </a:rPr>
                            <m:t>𝐺</m:t>
                          </m:r>
                        </m:num>
                        <m:den>
                          <m:r>
                            <a:rPr lang="en-US" altLang="ko-KR" sz="2000" b="0" i="1" dirty="0" smtClean="0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US" altLang="ko-KR" sz="2000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ko-KR" sz="2000" i="1" dirty="0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altLang="ko-KR" sz="2000" b="0" i="1" dirty="0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</m:oMath>
                  </a14:m>
                  <a:r>
                    <a:rPr lang="ko-KR" altLang="en-US" sz="2000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altLang="ko-KR" sz="2000" i="1" dirty="0" smtClean="0">
                          <a:latin typeface="Cambria Math"/>
                        </a:rPr>
                        <m:t>= </m:t>
                      </m:r>
                      <m:r>
                        <a:rPr lang="en-US" altLang="ko-KR" sz="2000" b="0" i="0" dirty="0" smtClean="0">
                          <a:latin typeface="Cambria Math"/>
                        </a:rPr>
                        <m:t>{ </m:t>
                      </m:r>
                      <m:sPre>
                        <m:sPrePr>
                          <m:ctrlPr>
                            <a:rPr lang="en-US" altLang="ko-KR" sz="2000" b="0" i="1" dirty="0" smtClean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altLang="ko-KR" sz="2000" b="0" i="1" smtClean="0">
                              <a:latin typeface="Cambria Math"/>
                            </a:rPr>
                            <m:t>0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2000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ko-KR" sz="20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sPre>
                      <m:r>
                        <a:rPr lang="en-US" altLang="ko-KR" sz="2000" b="0" i="1" smtClean="0">
                          <a:latin typeface="Cambria Math"/>
                        </a:rPr>
                        <m:t>+</m:t>
                      </m:r>
                      <m:sPre>
                        <m:sPrePr>
                          <m:ctrlPr>
                            <a:rPr lang="en-US" altLang="ko-KR" sz="2000" i="1" dirty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altLang="ko-KR" sz="2000" b="0" i="1" smtClean="0">
                              <a:latin typeface="Cambria Math"/>
                            </a:rPr>
                            <m:t>1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2000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ko-KR" sz="20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sPre>
                      <m:d>
                        <m:dPr>
                          <m:ctrlPr>
                            <a:rPr lang="en-US" altLang="ko-KR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ko-KR" sz="2000" b="0" i="1" smtClean="0">
                              <a:latin typeface="Cambria Math"/>
                            </a:rPr>
                            <m:t>1−2</m:t>
                          </m:r>
                          <m:r>
                            <a:rPr lang="en-US" altLang="ko-KR" sz="2000" b="0" i="1" dirty="0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ko-KR" sz="2000" b="0" i="1" smtClean="0">
                          <a:latin typeface="Cambria Math"/>
                        </a:rPr>
                        <m:t>}</m:t>
                      </m:r>
                    </m:oMath>
                  </a14:m>
                  <a:endParaRPr lang="ko-KR" altLang="en-US" sz="2000" dirty="0"/>
                </a:p>
              </p:txBody>
            </p:sp>
          </mc:Choice>
          <mc:Fallback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3302" y="4279478"/>
                  <a:ext cx="3778535" cy="589136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아래쪽 화살표 12"/>
            <p:cNvSpPr/>
            <p:nvPr/>
          </p:nvSpPr>
          <p:spPr>
            <a:xfrm>
              <a:off x="2500935" y="4882232"/>
              <a:ext cx="643268" cy="216024"/>
            </a:xfrm>
            <a:prstGeom prst="down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05837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/>
          <p:nvPr/>
        </p:nvPicPr>
        <p:blipFill rotWithShape="1">
          <a:blip r:embed="rId3"/>
          <a:srcRect l="13813" t="62048" r="66383" b="17752"/>
          <a:stretch/>
        </p:blipFill>
        <p:spPr bwMode="auto">
          <a:xfrm>
            <a:off x="1187623" y="1340768"/>
            <a:ext cx="6651619" cy="38164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611560" y="692696"/>
            <a:ext cx="7920880" cy="547260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sz="2000" b="1" dirty="0" smtClean="0">
                <a:solidFill>
                  <a:schemeClr val="accent5">
                    <a:lumMod val="50000"/>
                  </a:schemeClr>
                </a:solidFill>
              </a:rPr>
              <a:t>Result</a:t>
            </a:r>
            <a:endParaRPr lang="ko-KR" alt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그림 5"/>
          <p:cNvPicPr/>
          <p:nvPr/>
        </p:nvPicPr>
        <p:blipFill rotWithShape="1">
          <a:blip r:embed="rId4"/>
          <a:srcRect l="13979" t="74066" r="66716" b="22606"/>
          <a:stretch/>
        </p:blipFill>
        <p:spPr bwMode="auto">
          <a:xfrm>
            <a:off x="1547664" y="5476875"/>
            <a:ext cx="6480720" cy="6286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아래쪽 화살표 7"/>
          <p:cNvSpPr/>
          <p:nvPr/>
        </p:nvSpPr>
        <p:spPr>
          <a:xfrm flipV="1">
            <a:off x="3823122" y="5200625"/>
            <a:ext cx="643268" cy="21602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5837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611560" y="692696"/>
            <a:ext cx="7920880" cy="547260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sz="2000" b="1" dirty="0" smtClean="0">
                <a:solidFill>
                  <a:schemeClr val="accent5">
                    <a:lumMod val="50000"/>
                  </a:schemeClr>
                </a:solidFill>
              </a:rPr>
              <a:t>Result</a:t>
            </a:r>
            <a:endParaRPr lang="ko-KR" alt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그림 4"/>
          <p:cNvPicPr/>
          <p:nvPr/>
        </p:nvPicPr>
        <p:blipFill rotWithShape="1">
          <a:blip r:embed="rId3"/>
          <a:srcRect l="36113" t="36684" r="22781" b="22515"/>
          <a:stretch/>
        </p:blipFill>
        <p:spPr bwMode="auto">
          <a:xfrm>
            <a:off x="1219010" y="1556792"/>
            <a:ext cx="6834942" cy="38164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84325" y="3999399"/>
                <a:ext cx="48156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200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altLang="ko-KR" sz="20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/>
                          </a:rPr>
                          <m:t>𝑚𝑖𝑥</m:t>
                        </m:r>
                      </m:sub>
                    </m:sSub>
                  </m:oMath>
                </a14:m>
                <a:r>
                  <a:rPr lang="ko-KR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ko-KR" sz="200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ko-KR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20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ko-KR" sz="2000" i="1" dirty="0">
                            <a:latin typeface="Cambria Math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en-US" altLang="ko-KR" sz="20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2000" b="0" i="1" dirty="0" smtClean="0">
                            <a:latin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ko-KR" sz="20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000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2000" i="1" dirty="0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altLang="ko-KR" sz="2000" b="0" i="0" dirty="0" smtClean="0">
                        <a:latin typeface="Cambria Math"/>
                      </a:rPr>
                      <m:t>{ </m:t>
                    </m:r>
                    <m:sPre>
                      <m:sPrePr>
                        <m:ctrlPr>
                          <a:rPr lang="en-US" altLang="ko-KR" sz="2000" b="0" i="1" dirty="0" smtClean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ko-KR" sz="2000" b="0" i="1" smtClean="0">
                            <a:latin typeface="Cambria Math"/>
                          </a:rPr>
                          <m:t>0</m:t>
                        </m:r>
                      </m:sup>
                      <m:e>
                        <m:sSub>
                          <m:sSubPr>
                            <m:ctrlPr>
                              <a:rPr lang="en-US" altLang="ko-KR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sPre>
                    <m:r>
                      <a:rPr lang="en-US" altLang="ko-KR" sz="2000" b="0" i="1" smtClean="0">
                        <a:latin typeface="Cambria Math"/>
                      </a:rPr>
                      <m:t>+</m:t>
                    </m:r>
                    <m:sPre>
                      <m:sPrePr>
                        <m:ctrlPr>
                          <a:rPr lang="en-US" altLang="ko-KR" sz="2000" i="1" dirty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ko-KR" sz="2000" b="0" i="1" smtClean="0">
                            <a:latin typeface="Cambria Math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altLang="ko-K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000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sPre>
                    <m:d>
                      <m:dPr>
                        <m:ctrlPr>
                          <a:rPr lang="en-US" altLang="ko-KR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latin typeface="Cambria Math"/>
                          </a:rPr>
                          <m:t>1−2</m:t>
                        </m:r>
                        <m:sSub>
                          <m:sSubPr>
                            <m:ctrlPr>
                              <a:rPr lang="en-US" altLang="ko-KR" sz="20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000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2000" i="1" dirty="0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altLang="ko-KR" sz="2000" b="0" i="1" smtClean="0">
                        <a:latin typeface="Cambria Math"/>
                      </a:rPr>
                      <m:t>}</m:t>
                    </m:r>
                  </m:oMath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325" y="3999399"/>
                <a:ext cx="4815677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85491" y="4399509"/>
                <a:ext cx="261334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ko-KR" sz="2000" b="0" i="1" dirty="0" smtClean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altLang="ko-KR" sz="2000" b="0" i="1" smtClean="0">
                              <a:latin typeface="Cambria Math"/>
                            </a:rPr>
                            <m:t>0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2000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ko-KR" sz="20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sPre>
                      <m:r>
                        <a:rPr lang="en-US" altLang="ko-KR" sz="2000" b="0" i="1" smtClean="0">
                          <a:latin typeface="Cambria Math"/>
                        </a:rPr>
                        <m:t>=12496.767886</m:t>
                      </m:r>
                    </m:oMath>
                  </m:oMathPara>
                </a14:m>
                <a:endParaRPr lang="en-US" altLang="ko-KR" sz="2000" b="0" i="1" dirty="0" smtClean="0">
                  <a:latin typeface="Cambria Math"/>
                </a:endParaRPr>
              </a:p>
              <a:p>
                <a:r>
                  <a:rPr lang="en-US" altLang="ko-KR" sz="2000" dirty="0" smtClean="0"/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ko-KR" sz="2000" i="1" dirty="0">
                            <a:latin typeface="Cambria Math"/>
                          </a:rPr>
                        </m:ctrlPr>
                      </m:sPrePr>
                      <m:sub>
                        <m:r>
                          <a:rPr lang="en-US" altLang="ko-KR" sz="2000" b="0" i="1" dirty="0" smtClean="0">
                            <a:latin typeface="Cambria Math"/>
                          </a:rPr>
                          <m:t> </m:t>
                        </m:r>
                      </m:sub>
                      <m:sup>
                        <m:r>
                          <a:rPr lang="en-US" altLang="ko-KR" sz="2000" b="0" i="1" smtClean="0">
                            <a:latin typeface="Cambria Math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altLang="ko-K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000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sPre>
                    <m:r>
                      <a:rPr lang="en-US" altLang="ko-KR" sz="2000" b="0" i="1" smtClean="0">
                        <a:latin typeface="Cambria Math"/>
                      </a:rPr>
                      <m:t>=2397.463</m:t>
                    </m:r>
                  </m:oMath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491" y="4399509"/>
                <a:ext cx="2613344" cy="707886"/>
              </a:xfrm>
              <a:prstGeom prst="rect">
                <a:avLst/>
              </a:prstGeom>
              <a:blipFill rotWithShape="1">
                <a:blip r:embed="rId5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436096" y="1556792"/>
            <a:ext cx="114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(Liquid)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48683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611560" y="692696"/>
            <a:ext cx="7920880" cy="547260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sz="2000" b="1" dirty="0" smtClean="0">
                <a:solidFill>
                  <a:schemeClr val="accent5">
                    <a:lumMod val="50000"/>
                  </a:schemeClr>
                </a:solidFill>
              </a:rPr>
              <a:t>Result</a:t>
            </a:r>
            <a:endParaRPr lang="ko-KR" alt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그림 3"/>
          <p:cNvPicPr/>
          <p:nvPr/>
        </p:nvPicPr>
        <p:blipFill rotWithShape="1">
          <a:blip r:embed="rId3"/>
          <a:srcRect l="39941" t="20119" r="19120" b="38757"/>
          <a:stretch/>
        </p:blipFill>
        <p:spPr bwMode="auto">
          <a:xfrm>
            <a:off x="899592" y="1340768"/>
            <a:ext cx="7391740" cy="41764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75656" y="1977856"/>
                <a:ext cx="5256584" cy="1340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ko-KR" alt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ko-KR" sz="2400" i="1" dirty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ko-KR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24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ko-KR" sz="2400" i="1" dirty="0">
                            <a:latin typeface="Cambria Math"/>
                          </a:rPr>
                          <m:t>𝐵</m:t>
                        </m:r>
                      </m:sub>
                    </m:sSub>
                    <m:sSup>
                      <m:sSupPr>
                        <m:ctrlPr>
                          <a:rPr lang="en-US" altLang="ko-KR" sz="24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2400" b="0" i="1" dirty="0" smtClean="0">
                            <a:latin typeface="Cambria Math"/>
                          </a:rPr>
                          <m:t>𝑒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altLang="ko-KR" sz="2400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ko-KR" sz="2400" b="0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ko-KR" sz="2400" b="0" i="1" dirty="0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2400" i="1" dirty="0">
                                        <a:latin typeface="Cambria Math"/>
                                      </a:rPr>
                                      <m:t>1−</m:t>
                                    </m:r>
                                    <m:sSub>
                                      <m:sSubPr>
                                        <m:ctrlPr>
                                          <a:rPr lang="en-US" altLang="ko-KR" sz="2400" i="1" dirty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400" i="1" dirty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sz="2400" i="1" dirty="0">
                                            <a:latin typeface="Cambria Math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ko-KR" sz="2400" b="0" i="1" dirty="0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f>
                              <m:fPr>
                                <m:ctrlPr>
                                  <a:rPr lang="en-US" altLang="ko-KR" sz="2400" b="0" i="1" dirty="0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altLang="ko-KR" sz="2400" b="0" i="1" dirty="0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Pre>
                                      <m:sPrePr>
                                        <m:ctrlPr>
                                          <a:rPr lang="en-US" altLang="ko-KR" sz="2400" i="1" dirty="0">
                                            <a:latin typeface="Cambria Math"/>
                                          </a:rPr>
                                        </m:ctrlPr>
                                      </m:sPrePr>
                                      <m:sub/>
                                      <m:sup>
                                        <m:r>
                                          <a:rPr lang="en-US" altLang="ko-KR" sz="2400" i="1">
                                            <a:latin typeface="Cambria Math"/>
                                          </a:rPr>
                                          <m:t>0</m:t>
                                        </m:r>
                                      </m:sup>
                                      <m:e>
                                        <m:sSub>
                                          <m:sSubPr>
                                            <m:ctrlPr>
                                              <a:rPr lang="en-US" altLang="ko-KR" sz="24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ko-KR" sz="2400" i="1">
                                                <a:latin typeface="Cambria Math"/>
                                              </a:rPr>
                                              <m:t>𝐿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sz="2400" i="1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sPre>
                                    <m:r>
                                      <a:rPr lang="en-US" altLang="ko-KR" sz="2400" i="1">
                                        <a:latin typeface="Cambria Math"/>
                                      </a:rPr>
                                      <m:t>+</m:t>
                                    </m:r>
                                    <m:sPre>
                                      <m:sPrePr>
                                        <m:ctrlPr>
                                          <a:rPr lang="en-US" altLang="ko-KR" sz="2400" i="1" dirty="0">
                                            <a:latin typeface="Cambria Math"/>
                                          </a:rPr>
                                        </m:ctrlPr>
                                      </m:sPrePr>
                                      <m:sub/>
                                      <m:sup>
                                        <m:r>
                                          <a:rPr lang="en-US" altLang="ko-KR" sz="2400" i="1">
                                            <a:latin typeface="Cambria Math"/>
                                          </a:rPr>
                                          <m:t>0</m:t>
                                        </m:r>
                                      </m:sup>
                                      <m:e>
                                        <m:sSub>
                                          <m:sSubPr>
                                            <m:ctrlPr>
                                              <a:rPr lang="en-US" altLang="ko-KR" sz="24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ko-KR" sz="2400" i="1">
                                                <a:latin typeface="Cambria Math"/>
                                              </a:rPr>
                                              <m:t>𝐿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sz="2400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sPre>
                                    <m:r>
                                      <a:rPr lang="en-US" altLang="ko-KR" sz="2400" i="1">
                                        <a:latin typeface="Cambria Math"/>
                                      </a:rPr>
                                      <m:t>∗</m:t>
                                    </m:r>
                                    <m:r>
                                      <a:rPr lang="en-US" altLang="ko-KR" sz="24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en-US" altLang="ko-KR" sz="2400" i="1">
                                        <a:latin typeface="Cambria Math"/>
                                      </a:rPr>
                                      <m:t>+ </m:t>
                                    </m:r>
                                    <m:d>
                                      <m:dPr>
                                        <m:ctrlPr>
                                          <a:rPr lang="en-US" altLang="ko-KR" sz="2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sz="2400" i="1">
                                            <a:latin typeface="Cambria Math"/>
                                          </a:rPr>
                                          <m:t>1−</m:t>
                                        </m:r>
                                        <m:r>
                                          <a:rPr lang="en-US" altLang="ko-KR" sz="2400" b="0" i="1" smtClean="0">
                                            <a:latin typeface="Cambria Math"/>
                                          </a:rPr>
                                          <m:t>4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ko-KR" sz="2400" i="1" dirty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ko-KR" sz="2400" i="1" dirty="0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sz="2400" i="1" dirty="0">
                                                <a:latin typeface="Cambria Math"/>
                                              </a:rPr>
                                              <m:t>𝐵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sPre>
                                      <m:sPrePr>
                                        <m:ctrlPr>
                                          <a:rPr lang="en-US" altLang="ko-KR" sz="2400" i="1" dirty="0">
                                            <a:latin typeface="Cambria Math"/>
                                          </a:rPr>
                                        </m:ctrlPr>
                                      </m:sPrePr>
                                      <m:sub/>
                                      <m:sup>
                                        <m:r>
                                          <a:rPr lang="en-US" altLang="ko-KR" sz="24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p>
                                      <m:e>
                                        <m:sSub>
                                          <m:sSubPr>
                                            <m:ctrlPr>
                                              <a:rPr lang="en-US" altLang="ko-KR" sz="24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ko-KR" sz="2400" i="1">
                                                <a:latin typeface="Cambria Math"/>
                                              </a:rPr>
                                              <m:t>𝐿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sz="2400" i="1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sPre>
                                  </m:e>
                                </m:d>
                              </m:num>
                              <m:den>
                                <m:r>
                                  <a:rPr lang="en-US" altLang="ko-KR" sz="2400" b="0" i="1" smtClean="0">
                                    <a:latin typeface="Cambria Math"/>
                                  </a:rPr>
                                  <m:t>𝑅𝑇</m:t>
                                </m:r>
                              </m:den>
                            </m:f>
                          </m:e>
                        </m:d>
                      </m:sup>
                    </m:sSup>
                  </m:oMath>
                </a14:m>
                <a:endParaRPr lang="en-US" altLang="ko-KR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/>
                        </a:rPr>
                        <m:t>𝑇</m:t>
                      </m:r>
                      <m:r>
                        <a:rPr lang="en-US" altLang="ko-KR" sz="2000" b="0" i="1" smtClean="0">
                          <a:latin typeface="Cambria Math"/>
                        </a:rPr>
                        <m:t>=1500</m:t>
                      </m:r>
                      <m:r>
                        <a:rPr lang="en-US" altLang="ko-KR" sz="2000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altLang="ko-KR" sz="2000" b="0" dirty="0" smtClean="0"/>
              </a:p>
              <a:p>
                <a:endParaRPr lang="en-US" altLang="ko-KR" sz="2000" b="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977856"/>
                <a:ext cx="5256584" cy="13405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868144" y="3356992"/>
                <a:ext cx="23469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ko-KR" i="1" dirty="0" smtClean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altLang="ko-KR" i="1">
                              <a:latin typeface="Cambria Math"/>
                            </a:rPr>
                            <m:t>0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sPre>
                      <m:r>
                        <a:rPr lang="en-US" altLang="ko-KR" b="0" i="1" smtClean="0">
                          <a:latin typeface="Cambria Math"/>
                        </a:rPr>
                        <m:t>=12496.767886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3356992"/>
                <a:ext cx="2346989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868143" y="3726324"/>
                <a:ext cx="18735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ko-KR" i="1" dirty="0" smtClean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altLang="ko-KR" i="1">
                              <a:latin typeface="Cambria Math"/>
                            </a:rPr>
                            <m:t>0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sPre>
                      <m:r>
                        <a:rPr lang="en-US" altLang="ko-KR" b="0" i="1" smtClean="0">
                          <a:latin typeface="Cambria Math"/>
                        </a:rPr>
                        <m:t>=−7.99699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3" y="3726324"/>
                <a:ext cx="187359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68144" y="4095656"/>
                <a:ext cx="18340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ko-KR" i="1" dirty="0" smtClean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altLang="ko-KR" b="0" i="1" smtClean="0">
                              <a:latin typeface="Cambria Math"/>
                            </a:rPr>
                            <m:t>1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sPre>
                      <m:r>
                        <a:rPr lang="en-US" altLang="ko-KR" b="0" i="1" smtClean="0">
                          <a:latin typeface="Cambria Math"/>
                        </a:rPr>
                        <m:t>=2397.463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4095656"/>
                <a:ext cx="1834028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010576" y="1412776"/>
            <a:ext cx="114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(Liquid)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1331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1560" y="692696"/>
            <a:ext cx="7920880" cy="547260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ko-KR" sz="2000" b="1" dirty="0" err="1">
                <a:solidFill>
                  <a:schemeClr val="accent5">
                    <a:lumMod val="50000"/>
                  </a:schemeClr>
                </a:solidFill>
              </a:rPr>
              <a:t>Postechium</a:t>
            </a:r>
            <a:r>
              <a:rPr lang="en-US" altLang="ko-KR" sz="2000" b="1" dirty="0">
                <a:solidFill>
                  <a:schemeClr val="accent5">
                    <a:lumMod val="50000"/>
                  </a:schemeClr>
                </a:solidFill>
              </a:rPr>
              <a:t> (Ps)</a:t>
            </a:r>
            <a:r>
              <a:rPr lang="ko-KR" altLang="en-US" sz="2000" b="1" dirty="0">
                <a:solidFill>
                  <a:schemeClr val="accent5">
                    <a:lumMod val="50000"/>
                  </a:schemeClr>
                </a:solidFill>
              </a:rPr>
              <a:t>과 </a:t>
            </a:r>
            <a:r>
              <a:rPr lang="en-US" altLang="ko-KR" sz="2000" b="1" dirty="0" err="1">
                <a:solidFill>
                  <a:schemeClr val="accent5">
                    <a:lumMod val="50000"/>
                  </a:schemeClr>
                </a:solidFill>
              </a:rPr>
              <a:t>Tohokium</a:t>
            </a:r>
            <a:r>
              <a:rPr lang="en-US" altLang="ko-KR" sz="2000" b="1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US" altLang="ko-KR" sz="2000" b="1" dirty="0" err="1">
                <a:solidFill>
                  <a:schemeClr val="accent5">
                    <a:lumMod val="50000"/>
                  </a:schemeClr>
                </a:solidFill>
              </a:rPr>
              <a:t>Tk</a:t>
            </a:r>
            <a:r>
              <a:rPr lang="en-US" altLang="ko-KR" sz="2000" b="1" dirty="0">
                <a:solidFill>
                  <a:schemeClr val="accent5">
                    <a:lumMod val="50000"/>
                  </a:schemeClr>
                </a:solidFill>
              </a:rPr>
              <a:t>) </a:t>
            </a:r>
            <a:r>
              <a:rPr lang="en-US" altLang="ko-KR" sz="2000" b="1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ko-KR" alt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원계에</a:t>
            </a:r>
            <a:r>
              <a:rPr lang="ko-KR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ko-KR" altLang="en-US" sz="2000" b="1" dirty="0">
                <a:solidFill>
                  <a:schemeClr val="accent5">
                    <a:lumMod val="50000"/>
                  </a:schemeClr>
                </a:solidFill>
              </a:rPr>
              <a:t>대한 실험 </a:t>
            </a:r>
            <a:r>
              <a:rPr lang="ko-KR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정보로</a:t>
            </a:r>
            <a:endParaRPr lang="en-US" altLang="ko-KR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ko-KR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ko-KR" sz="2000" b="1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ko-KR" alt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원계의</a:t>
            </a:r>
            <a:r>
              <a:rPr lang="ko-KR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ko-KR" sz="2000" b="1" dirty="0" smtClean="0">
                <a:solidFill>
                  <a:schemeClr val="accent5">
                    <a:lumMod val="50000"/>
                  </a:schemeClr>
                </a:solidFill>
              </a:rPr>
              <a:t>L </a:t>
            </a:r>
            <a:r>
              <a:rPr lang="en-US" altLang="ko-KR" sz="2000" b="1" dirty="0">
                <a:solidFill>
                  <a:schemeClr val="accent5">
                    <a:lumMod val="50000"/>
                  </a:schemeClr>
                </a:solidFill>
              </a:rPr>
              <a:t>parameter</a:t>
            </a:r>
            <a:r>
              <a:rPr lang="ko-KR" altLang="en-US" sz="2000" b="1" dirty="0">
                <a:solidFill>
                  <a:schemeClr val="accent5">
                    <a:lumMod val="50000"/>
                  </a:schemeClr>
                </a:solidFill>
              </a:rPr>
              <a:t>를 </a:t>
            </a:r>
            <a:r>
              <a:rPr lang="ko-KR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구하라</a:t>
            </a:r>
            <a:r>
              <a:rPr lang="en-US" altLang="ko-KR" sz="20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en-US" altLang="ko-KR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개체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8791746"/>
              </p:ext>
            </p:extLst>
          </p:nvPr>
        </p:nvGraphicFramePr>
        <p:xfrm>
          <a:off x="1042988" y="2058988"/>
          <a:ext cx="7204075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수식" r:id="rId3" imgW="3441600" imgH="241200" progId="Equation.3">
                  <p:embed/>
                </p:oleObj>
              </mc:Choice>
              <mc:Fallback>
                <p:oleObj name="수식" r:id="rId3" imgW="3441600" imgH="241200" progId="Equation.3">
                  <p:embed/>
                  <p:pic>
                    <p:nvPicPr>
                      <p:cNvPr id="0" name="Object 1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058988"/>
                        <a:ext cx="7204075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87624" y="2924944"/>
                <a:ext cx="71020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i="1" dirty="0" smtClean="0">
                          <a:latin typeface="Cambria Math"/>
                          <a:ea typeface="Cambria Math"/>
                        </a:rPr>
                        <m:t>∆</m:t>
                      </m:r>
                      <m:sSup>
                        <m:sSupPr>
                          <m:ctrlPr>
                            <a:rPr lang="en-US" altLang="ko-KR" sz="2000" i="1" dirty="0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ko-KR" sz="2000" b="0" i="1" dirty="0" smtClean="0">
                              <a:latin typeface="Cambria Math"/>
                              <a:ea typeface="Cambria Math"/>
                            </a:rPr>
                            <m:t>𝐺</m:t>
                          </m:r>
                        </m:e>
                        <m:sup>
                          <m:r>
                            <a:rPr lang="en-US" altLang="ko-KR" sz="2000" b="0" i="1" dirty="0" smtClean="0">
                              <a:latin typeface="Cambria Math"/>
                              <a:ea typeface="Cambria Math"/>
                            </a:rPr>
                            <m:t>𝑥𝑠</m:t>
                          </m:r>
                        </m:sup>
                      </m:sSup>
                      <m:r>
                        <a:rPr lang="en-US" altLang="ko-KR" sz="2000" i="1" dirty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ko-KR" sz="20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2000" i="1" dirty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2000" i="1" dirty="0">
                              <a:latin typeface="Cambria Math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en-US" altLang="ko-KR" sz="2000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ko-KR" sz="2000" b="0" i="1" dirty="0" smtClean="0"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ko-KR" sz="20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2000" i="1" dirty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2000" i="1" dirty="0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en-US" altLang="ko-KR" sz="2000" b="0" i="0" dirty="0" smtClean="0">
                          <a:latin typeface="Cambria Math"/>
                        </a:rPr>
                        <m:t>{ </m:t>
                      </m:r>
                      <m:sPre>
                        <m:sPrePr>
                          <m:ctrlPr>
                            <a:rPr lang="en-US" altLang="ko-KR" sz="2000" b="0" i="1" dirty="0" smtClean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altLang="ko-KR" sz="2000" b="0" i="1" smtClean="0">
                              <a:latin typeface="Cambria Math"/>
                            </a:rPr>
                            <m:t>0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2000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ko-KR" sz="20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sPre>
                      <m:r>
                        <a:rPr lang="en-US" altLang="ko-KR" sz="2000" b="0" i="1" smtClean="0">
                          <a:latin typeface="Cambria Math"/>
                        </a:rPr>
                        <m:t>+</m:t>
                      </m:r>
                      <m:sPre>
                        <m:sPrePr>
                          <m:ctrlPr>
                            <a:rPr lang="en-US" altLang="ko-KR" sz="2000" i="1" dirty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altLang="ko-KR" sz="2000" i="1">
                              <a:latin typeface="Cambria Math"/>
                            </a:rPr>
                            <m:t>0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2000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ko-KR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sPre>
                      <m:r>
                        <a:rPr lang="en-US" altLang="ko-KR" sz="2000" b="0" i="1" smtClean="0">
                          <a:latin typeface="Cambria Math"/>
                        </a:rPr>
                        <m:t>∗</m:t>
                      </m:r>
                      <m:r>
                        <a:rPr lang="en-US" altLang="ko-KR" sz="2000" b="0" i="1" smtClean="0">
                          <a:latin typeface="Cambria Math"/>
                        </a:rPr>
                        <m:t>𝑇</m:t>
                      </m:r>
                      <m:r>
                        <a:rPr lang="en-US" altLang="ko-KR" sz="2000" b="0" i="1" smtClean="0">
                          <a:latin typeface="Cambria Math"/>
                        </a:rPr>
                        <m:t>+ </m:t>
                      </m:r>
                      <m:d>
                        <m:dPr>
                          <m:ctrlPr>
                            <a:rPr lang="en-US" altLang="ko-KR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ko-KR" sz="2000" b="0" i="1" smtClean="0">
                              <a:latin typeface="Cambria Math"/>
                            </a:rPr>
                            <m:t>1−2</m:t>
                          </m:r>
                          <m:sSub>
                            <m:sSubPr>
                              <m:ctrlPr>
                                <a:rPr lang="en-US" altLang="ko-KR" sz="20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2000" i="1" dirty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2000" i="1" dirty="0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en-US" altLang="ko-KR" sz="2000" b="0" i="1" smtClean="0">
                          <a:latin typeface="Cambria Math"/>
                        </a:rPr>
                        <m:t>(</m:t>
                      </m:r>
                      <m:sPre>
                        <m:sPrePr>
                          <m:ctrlPr>
                            <a:rPr lang="en-US" altLang="ko-KR" sz="2000" i="1" dirty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altLang="ko-KR" sz="2000" i="1">
                              <a:latin typeface="Cambria Math"/>
                            </a:rPr>
                            <m:t>1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2000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ko-KR" sz="20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sPre>
                      <m:r>
                        <a:rPr lang="en-US" altLang="ko-KR" sz="2000" b="0" i="1" smtClean="0">
                          <a:latin typeface="Cambria Math"/>
                        </a:rPr>
                        <m:t>+</m:t>
                      </m:r>
                      <m:sPre>
                        <m:sPrePr>
                          <m:ctrlPr>
                            <a:rPr lang="en-US" altLang="ko-KR" sz="2000" i="1" dirty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altLang="ko-KR" sz="2000" i="1">
                              <a:latin typeface="Cambria Math"/>
                            </a:rPr>
                            <m:t>1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2000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ko-KR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sPre>
                      <m:r>
                        <a:rPr lang="en-US" altLang="ko-KR" sz="2000" b="0" i="1" smtClean="0">
                          <a:latin typeface="Cambria Math"/>
                        </a:rPr>
                        <m:t>∗</m:t>
                      </m:r>
                      <m:r>
                        <a:rPr lang="en-US" altLang="ko-KR" sz="2000" b="0" i="1" smtClean="0">
                          <a:latin typeface="Cambria Math"/>
                        </a:rPr>
                        <m:t>𝑇</m:t>
                      </m:r>
                      <m:r>
                        <a:rPr lang="en-US" altLang="ko-KR" sz="2000" b="0" i="1" smtClean="0">
                          <a:latin typeface="Cambria Math"/>
                        </a:rPr>
                        <m:t>)}</m:t>
                      </m:r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924944"/>
                <a:ext cx="7102072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06680" y="3573016"/>
                <a:ext cx="48156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200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altLang="ko-KR" sz="20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/>
                          </a:rPr>
                          <m:t>𝑚𝑖𝑥</m:t>
                        </m:r>
                      </m:sub>
                    </m:sSub>
                  </m:oMath>
                </a14:m>
                <a:r>
                  <a:rPr lang="ko-KR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ko-KR" sz="200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ko-KR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20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ko-KR" sz="2000" i="1" dirty="0">
                            <a:latin typeface="Cambria Math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en-US" altLang="ko-KR" sz="20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2000" b="0" i="1" dirty="0" smtClean="0">
                            <a:latin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ko-KR" sz="20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000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2000" i="1" dirty="0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altLang="ko-KR" sz="2000" b="0" i="0" dirty="0" smtClean="0">
                        <a:latin typeface="Cambria Math"/>
                      </a:rPr>
                      <m:t>{ </m:t>
                    </m:r>
                    <m:sPre>
                      <m:sPrePr>
                        <m:ctrlPr>
                          <a:rPr lang="en-US" altLang="ko-KR" sz="2000" b="0" i="1" dirty="0" smtClean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ko-KR" sz="2000" b="0" i="1" smtClean="0">
                            <a:latin typeface="Cambria Math"/>
                          </a:rPr>
                          <m:t>0</m:t>
                        </m:r>
                      </m:sup>
                      <m:e>
                        <m:sSub>
                          <m:sSubPr>
                            <m:ctrlPr>
                              <a:rPr lang="en-US" altLang="ko-KR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sPre>
                    <m:r>
                      <a:rPr lang="en-US" altLang="ko-KR" sz="2000" b="0" i="1" smtClean="0">
                        <a:latin typeface="Cambria Math"/>
                      </a:rPr>
                      <m:t>+</m:t>
                    </m:r>
                    <m:sPre>
                      <m:sPrePr>
                        <m:ctrlPr>
                          <a:rPr lang="en-US" altLang="ko-KR" sz="2000" i="1" dirty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ko-KR" sz="2000" b="0" i="1" smtClean="0">
                            <a:latin typeface="Cambria Math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altLang="ko-K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000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sPre>
                    <m:d>
                      <m:dPr>
                        <m:ctrlPr>
                          <a:rPr lang="en-US" altLang="ko-KR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latin typeface="Cambria Math"/>
                          </a:rPr>
                          <m:t>1−2</m:t>
                        </m:r>
                        <m:sSub>
                          <m:sSubPr>
                            <m:ctrlPr>
                              <a:rPr lang="en-US" altLang="ko-KR" sz="20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000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2000" i="1" dirty="0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altLang="ko-KR" sz="2000" b="0" i="1" smtClean="0">
                        <a:latin typeface="Cambria Math"/>
                      </a:rPr>
                      <m:t>}</m:t>
                    </m:r>
                  </m:oMath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680" y="3573016"/>
                <a:ext cx="4815677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80452" y="4208882"/>
                <a:ext cx="83164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/>
                      </a:rPr>
                      <m:t>𝑅𝑇𝑙𝑛</m:t>
                    </m:r>
                    <m:sSub>
                      <m:sSubPr>
                        <m:ctrlPr>
                          <a:rPr lang="en-US" altLang="ko-KR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ko-KR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ko-KR" sz="2000" i="1" dirty="0">
                        <a:latin typeface="Cambria Math"/>
                      </a:rPr>
                      <m:t>=</m:t>
                    </m:r>
                    <m:r>
                      <a:rPr lang="en-US" altLang="ko-KR" sz="2000" i="1" dirty="0">
                        <a:latin typeface="Cambria Math"/>
                      </a:rPr>
                      <m:t>𝑅𝑇𝑙𝑛</m:t>
                    </m:r>
                    <m:sSub>
                      <m:sSubPr>
                        <m:ctrlPr>
                          <a:rPr lang="en-US" altLang="ko-KR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20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ko-KR" sz="2000" i="1" dirty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altLang="ko-KR" sz="2000" b="0" i="1" dirty="0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ko-KR" sz="20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2000" b="0" i="1" dirty="0" smtClean="0">
                            <a:latin typeface="Cambria Math"/>
                          </a:rPr>
                          <m:t>(</m:t>
                        </m:r>
                        <m:r>
                          <a:rPr lang="en-US" altLang="ko-KR" sz="2000" i="1" dirty="0">
                            <a:latin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ko-KR" sz="20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000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2000" i="1" dirty="0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  <m:r>
                          <a:rPr lang="en-US" altLang="ko-KR" sz="2000" b="0" i="1" dirty="0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altLang="ko-KR" sz="20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ko-KR" sz="2000" b="0" i="1" dirty="0" smtClean="0">
                        <a:latin typeface="Cambria Math"/>
                      </a:rPr>
                      <m:t> </m:t>
                    </m:r>
                    <m:r>
                      <a:rPr lang="en-US" altLang="ko-KR" sz="2000" b="0" i="0" dirty="0" smtClean="0">
                        <a:latin typeface="Cambria Math"/>
                      </a:rPr>
                      <m:t>{</m:t>
                    </m:r>
                    <m:sPre>
                      <m:sPrePr>
                        <m:ctrlPr>
                          <a:rPr lang="en-US" altLang="ko-KR" sz="2000" i="1" dirty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ko-KR" sz="2000" i="1">
                            <a:latin typeface="Cambria Math"/>
                          </a:rPr>
                          <m:t>0</m:t>
                        </m:r>
                      </m:sup>
                      <m:e>
                        <m:sSub>
                          <m:sSubPr>
                            <m:ctrlPr>
                              <a:rPr lang="en-US" altLang="ko-K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000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sPre>
                    <m:r>
                      <a:rPr lang="en-US" altLang="ko-KR" sz="2000" i="1">
                        <a:latin typeface="Cambria Math"/>
                      </a:rPr>
                      <m:t>+</m:t>
                    </m:r>
                    <m:sPre>
                      <m:sPrePr>
                        <m:ctrlPr>
                          <a:rPr lang="en-US" altLang="ko-KR" sz="2000" i="1" dirty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ko-KR" sz="2000" i="1">
                            <a:latin typeface="Cambria Math"/>
                          </a:rPr>
                          <m:t>0</m:t>
                        </m:r>
                      </m:sup>
                      <m:e>
                        <m:sSub>
                          <m:sSubPr>
                            <m:ctrlPr>
                              <a:rPr lang="en-US" altLang="ko-K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000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sPre>
                    <m:r>
                      <a:rPr lang="en-US" altLang="ko-KR" sz="2000" i="1">
                        <a:latin typeface="Cambria Math"/>
                      </a:rPr>
                      <m:t>∗</m:t>
                    </m:r>
                    <m:r>
                      <a:rPr lang="en-US" altLang="ko-KR" sz="2000" i="1">
                        <a:latin typeface="Cambria Math"/>
                      </a:rPr>
                      <m:t>𝑇</m:t>
                    </m:r>
                    <m:r>
                      <a:rPr lang="en-US" altLang="ko-KR" sz="2000" i="1">
                        <a:latin typeface="Cambria Math"/>
                      </a:rPr>
                      <m:t>+ </m:t>
                    </m:r>
                    <m:d>
                      <m:dPr>
                        <m:ctrlPr>
                          <a:rPr lang="en-US" altLang="ko-K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2000" i="1">
                            <a:latin typeface="Cambria Math"/>
                          </a:rPr>
                          <m:t>1−</m:t>
                        </m:r>
                        <m:r>
                          <a:rPr lang="en-US" altLang="ko-KR" sz="2000" b="0" i="1" smtClean="0">
                            <a:latin typeface="Cambria Math"/>
                          </a:rPr>
                          <m:t>4</m:t>
                        </m:r>
                        <m:sSub>
                          <m:sSubPr>
                            <m:ctrlPr>
                              <a:rPr lang="en-US" altLang="ko-KR" sz="20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000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2000" i="1" dirty="0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altLang="ko-KR" sz="2000" i="1">
                        <a:latin typeface="Cambria Math"/>
                      </a:rPr>
                      <m:t>(</m:t>
                    </m:r>
                    <m:sPre>
                      <m:sPrePr>
                        <m:ctrlPr>
                          <a:rPr lang="en-US" altLang="ko-KR" sz="2000" i="1" dirty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ko-KR" sz="2000" i="1">
                            <a:latin typeface="Cambria Math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altLang="ko-K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000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sPre>
                    <m:r>
                      <a:rPr lang="en-US" altLang="ko-KR" sz="2000" i="1">
                        <a:latin typeface="Cambria Math"/>
                      </a:rPr>
                      <m:t>+</m:t>
                    </m:r>
                    <m:sPre>
                      <m:sPrePr>
                        <m:ctrlPr>
                          <a:rPr lang="en-US" altLang="ko-KR" sz="2000" i="1" dirty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ko-KR" sz="2000" i="1">
                            <a:latin typeface="Cambria Math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altLang="ko-K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000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sPre>
                    <m:r>
                      <a:rPr lang="en-US" altLang="ko-KR" sz="2000" i="1">
                        <a:latin typeface="Cambria Math"/>
                      </a:rPr>
                      <m:t>∗</m:t>
                    </m:r>
                    <m:r>
                      <a:rPr lang="en-US" altLang="ko-KR" sz="2000" i="1">
                        <a:latin typeface="Cambria Math"/>
                      </a:rPr>
                      <m:t>𝑇</m:t>
                    </m:r>
                    <m:r>
                      <a:rPr lang="en-US" altLang="ko-KR" sz="2000" i="1">
                        <a:latin typeface="Cambria Math"/>
                      </a:rPr>
                      <m:t>)}</m:t>
                    </m:r>
                  </m:oMath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52" y="4208882"/>
                <a:ext cx="8316416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317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/>
          <p:nvPr/>
        </p:nvPicPr>
        <p:blipFill rotWithShape="1">
          <a:blip r:embed="rId3"/>
          <a:srcRect l="42604" t="27811" r="17955" b="33136"/>
          <a:stretch/>
        </p:blipFill>
        <p:spPr bwMode="auto">
          <a:xfrm>
            <a:off x="996380" y="1628800"/>
            <a:ext cx="7536060" cy="41971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611560" y="692696"/>
            <a:ext cx="7920880" cy="547260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sz="2000" b="1" dirty="0" smtClean="0">
                <a:solidFill>
                  <a:schemeClr val="accent5">
                    <a:lumMod val="50000"/>
                  </a:schemeClr>
                </a:solidFill>
              </a:rPr>
              <a:t>Result</a:t>
            </a:r>
            <a:endParaRPr lang="ko-KR" alt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851920" y="4509120"/>
                <a:ext cx="251235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ko-KR" sz="2000" b="0" i="1" dirty="0" smtClean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altLang="ko-KR" sz="2000" b="0" i="1" smtClean="0">
                              <a:latin typeface="Cambria Math"/>
                            </a:rPr>
                            <m:t>0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2000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ko-KR" sz="20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sPre>
                      <m:r>
                        <a:rPr lang="en-US" altLang="ko-KR" sz="2000" b="0" i="1" smtClean="0">
                          <a:latin typeface="Cambria Math"/>
                        </a:rPr>
                        <m:t>=</m:t>
                      </m:r>
                      <m:r>
                        <a:rPr lang="en-US" altLang="ko-KR" sz="2000" b="0" i="1" smtClean="0">
                          <a:latin typeface="Cambria Math"/>
                        </a:rPr>
                        <m:t>8997.612050</m:t>
                      </m:r>
                    </m:oMath>
                  </m:oMathPara>
                </a14:m>
                <a:endParaRPr lang="en-US" altLang="ko-KR" sz="2000" b="0" dirty="0" smtClean="0">
                  <a:latin typeface="Cambria Math"/>
                </a:endParaRPr>
              </a:p>
              <a:p>
                <a:r>
                  <a:rPr lang="en-US" altLang="ko-KR" sz="2000" dirty="0" smtClean="0"/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ko-KR" sz="2000" i="1" dirty="0">
                            <a:latin typeface="Cambria Math"/>
                          </a:rPr>
                        </m:ctrlPr>
                      </m:sPrePr>
                      <m:sub>
                        <m:r>
                          <a:rPr lang="en-US" altLang="ko-KR" sz="2000" b="0" i="1" dirty="0" smtClean="0">
                            <a:latin typeface="Cambria Math"/>
                          </a:rPr>
                          <m:t> </m:t>
                        </m:r>
                      </m:sub>
                      <m:sup>
                        <m:r>
                          <a:rPr lang="en-US" altLang="ko-KR" sz="2000" b="0" i="1" smtClean="0">
                            <a:latin typeface="Cambria Math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altLang="ko-K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000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sPre>
                    <m:r>
                      <a:rPr lang="en-US" altLang="ko-KR" sz="2000" b="0" i="1" smtClean="0">
                        <a:latin typeface="Cambria Math"/>
                      </a:rPr>
                      <m:t>=</m:t>
                    </m:r>
                    <m:r>
                      <a:rPr lang="en-US" altLang="ko-KR" sz="2000" b="0" i="1" smtClean="0">
                        <a:latin typeface="Cambria Math"/>
                      </a:rPr>
                      <m:t>3599.988962</m:t>
                    </m:r>
                  </m:oMath>
                </a14:m>
                <a:endParaRPr lang="en-US" altLang="ko-KR" sz="2000" b="0" dirty="0" smtClean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4509120"/>
                <a:ext cx="2512354" cy="707886"/>
              </a:xfrm>
              <a:prstGeom prst="rect">
                <a:avLst/>
              </a:prstGeom>
              <a:blipFill rotWithShape="1">
                <a:blip r:embed="rId4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970027" y="5809486"/>
                <a:ext cx="7644272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/>
                          </a:rPr>
                          <m:t>𝐹𝐶𝐶</m:t>
                        </m:r>
                        <m:r>
                          <a:rPr lang="en-US" altLang="ko-KR" sz="2000" b="0" i="1" smtClean="0">
                            <a:latin typeface="Cambria Math"/>
                          </a:rPr>
                          <m:t> : ∆</m:t>
                        </m:r>
                        <m:r>
                          <a:rPr lang="en-US" altLang="ko-KR" sz="20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ko-KR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ko-KR" sz="200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ko-KR" sz="20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2000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ko-KR" sz="2000" b="0" i="1" dirty="0" smtClean="0">
                            <a:latin typeface="Cambria Math"/>
                          </a:rPr>
                          <m:t>𝑇𝑘</m:t>
                        </m:r>
                      </m:sub>
                    </m:sSub>
                    <m:r>
                      <a:rPr lang="en-US" altLang="ko-KR" sz="2000" i="1">
                        <a:latin typeface="Cambria Math"/>
                        <a:ea typeface="Cambria Math"/>
                      </a:rPr>
                      <m:t>∆</m:t>
                    </m:r>
                    <m:sPre>
                      <m:sPrePr>
                        <m:ctrlPr>
                          <a:rPr lang="en-US" altLang="ko-KR" sz="2000" i="1" smtClean="0">
                            <a:latin typeface="Cambria Math"/>
                            <a:ea typeface="Cambria Math"/>
                          </a:rPr>
                        </m:ctrlPr>
                      </m:sPrePr>
                      <m:sub/>
                      <m:sup>
                        <m:r>
                          <a:rPr lang="en-US" altLang="ko-KR" i="1" smtClean="0">
                            <a:latin typeface="Cambria Math"/>
                            <a:ea typeface="Cambria Math"/>
                          </a:rPr>
                          <m:t>°</m:t>
                        </m:r>
                      </m:sup>
                      <m:e>
                        <m:sSup>
                          <m:sSupPr>
                            <m:ctrlPr>
                              <a:rPr lang="en-US" altLang="ko-KR" i="1" smtClean="0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ko-KR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/>
                                  </a:rPr>
                                  <m:t>𝑇𝑘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</a:rPr>
                              <m:t>𝑏𝑐𝑐</m:t>
                            </m:r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𝑓𝑐𝑐</m:t>
                            </m:r>
                          </m:sup>
                        </m:sSup>
                      </m:e>
                    </m:sPre>
                    <m:r>
                      <a:rPr lang="en-US" altLang="ko-KR" sz="20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ko-KR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20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ko-KR" sz="2000" b="0" i="1" dirty="0" smtClean="0">
                            <a:latin typeface="Cambria Math"/>
                          </a:rPr>
                          <m:t>𝑇𝑘</m:t>
                        </m:r>
                      </m:sub>
                    </m:sSub>
                    <m:d>
                      <m:dPr>
                        <m:ctrlPr>
                          <a:rPr lang="en-US" altLang="ko-KR" sz="20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2000" b="0" i="1" dirty="0" smtClean="0">
                            <a:latin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ko-KR" sz="20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000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2000" b="0" i="1" dirty="0" smtClean="0">
                                <a:latin typeface="Cambria Math"/>
                              </a:rPr>
                              <m:t>𝑇𝑘</m:t>
                            </m:r>
                          </m:sub>
                        </m:sSub>
                      </m:e>
                    </m:d>
                    <m:r>
                      <a:rPr lang="en-US" altLang="ko-KR" sz="2000" b="0" i="0" dirty="0" smtClean="0">
                        <a:latin typeface="Cambria Math"/>
                      </a:rPr>
                      <m:t>{ </m:t>
                    </m:r>
                    <m:sPre>
                      <m:sPrePr>
                        <m:ctrlPr>
                          <a:rPr lang="en-US" altLang="ko-KR" sz="2000" b="0" i="1" dirty="0" smtClean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ko-KR" sz="2000" b="0" i="1" smtClean="0">
                            <a:latin typeface="Cambria Math"/>
                          </a:rPr>
                          <m:t>0</m:t>
                        </m:r>
                      </m:sup>
                      <m:e>
                        <m:sSub>
                          <m:sSubPr>
                            <m:ctrlPr>
                              <a:rPr lang="en-US" altLang="ko-KR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sPre>
                    <m:r>
                      <a:rPr lang="en-US" altLang="ko-KR" sz="2000" b="0" i="1" smtClean="0">
                        <a:latin typeface="Cambria Math"/>
                      </a:rPr>
                      <m:t>+</m:t>
                    </m:r>
                    <m:sPre>
                      <m:sPrePr>
                        <m:ctrlPr>
                          <a:rPr lang="en-US" altLang="ko-KR" sz="2000" i="1" dirty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ko-KR" sz="2000" b="0" i="1" smtClean="0">
                            <a:latin typeface="Cambria Math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altLang="ko-K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000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sPre>
                    <m:d>
                      <m:dPr>
                        <m:ctrlPr>
                          <a:rPr lang="en-US" altLang="ko-KR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latin typeface="Cambria Math"/>
                          </a:rPr>
                          <m:t>1−2</m:t>
                        </m:r>
                        <m:sSub>
                          <m:sSubPr>
                            <m:ctrlPr>
                              <a:rPr lang="en-US" altLang="ko-KR" sz="20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000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2000" b="0" i="1" dirty="0" smtClean="0">
                                <a:latin typeface="Cambria Math"/>
                              </a:rPr>
                              <m:t>𝑇𝑘</m:t>
                            </m:r>
                          </m:sub>
                        </m:sSub>
                      </m:e>
                    </m:d>
                    <m:r>
                      <a:rPr lang="en-US" altLang="ko-KR" sz="2000" b="0" i="1" smtClean="0">
                        <a:latin typeface="Cambria Math"/>
                      </a:rPr>
                      <m:t>}</m:t>
                    </m:r>
                  </m:oMath>
                </a14:m>
                <a:endParaRPr lang="ko-KR" altLang="en-US" sz="20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027" y="5809486"/>
                <a:ext cx="7644272" cy="424732"/>
              </a:xfrm>
              <a:prstGeom prst="rect">
                <a:avLst/>
              </a:prstGeom>
              <a:blipFill rotWithShape="1">
                <a:blip r:embed="rId5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4121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/>
          <p:nvPr/>
        </p:nvPicPr>
        <p:blipFill rotWithShape="1">
          <a:blip r:embed="rId3"/>
          <a:srcRect l="20802" t="38166" r="31435" b="13905"/>
          <a:stretch/>
        </p:blipFill>
        <p:spPr bwMode="auto">
          <a:xfrm>
            <a:off x="1115615" y="1412776"/>
            <a:ext cx="7665647" cy="4608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611560" y="692696"/>
            <a:ext cx="7920880" cy="547260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sz="2000" b="1" dirty="0" smtClean="0">
                <a:solidFill>
                  <a:schemeClr val="accent5">
                    <a:lumMod val="50000"/>
                  </a:schemeClr>
                </a:solidFill>
              </a:rPr>
              <a:t>Result</a:t>
            </a:r>
            <a:endParaRPr lang="ko-KR" alt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781650" y="2590046"/>
                <a:ext cx="246984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ko-KR" sz="2000" b="0" i="1" dirty="0" smtClean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altLang="ko-KR" sz="2000" b="0" i="1" smtClean="0">
                              <a:latin typeface="Cambria Math"/>
                            </a:rPr>
                            <m:t>0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2000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ko-KR" sz="20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sPre>
                      <m:r>
                        <a:rPr lang="en-US" altLang="ko-KR" sz="2000" b="0" i="1" smtClean="0">
                          <a:latin typeface="Cambria Math"/>
                        </a:rPr>
                        <m:t>=</m:t>
                      </m:r>
                      <m:r>
                        <a:rPr lang="en-US" altLang="ko-KR" sz="2000" b="0" i="1" smtClean="0">
                          <a:latin typeface="Cambria Math"/>
                        </a:rPr>
                        <m:t>6999.545103</m:t>
                      </m:r>
                    </m:oMath>
                  </m:oMathPara>
                </a14:m>
                <a:endParaRPr lang="en-US" altLang="ko-KR" sz="2000" b="0" i="1" dirty="0" smtClean="0">
                  <a:latin typeface="Cambria Math"/>
                </a:endParaRPr>
              </a:p>
              <a:p>
                <a:r>
                  <a:rPr lang="en-US" altLang="ko-KR" sz="2000" dirty="0" smtClean="0"/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ko-KR" sz="2000" i="1" dirty="0">
                            <a:latin typeface="Cambria Math"/>
                          </a:rPr>
                        </m:ctrlPr>
                      </m:sPrePr>
                      <m:sub>
                        <m:r>
                          <a:rPr lang="en-US" altLang="ko-KR" sz="2000" b="0" i="1" dirty="0" smtClean="0">
                            <a:latin typeface="Cambria Math"/>
                          </a:rPr>
                          <m:t> </m:t>
                        </m:r>
                      </m:sub>
                      <m:sup>
                        <m:r>
                          <a:rPr lang="en-US" altLang="ko-KR" sz="2000" b="0" i="1" dirty="0" smtClean="0">
                            <a:latin typeface="Cambria Math"/>
                          </a:rPr>
                          <m:t>0</m:t>
                        </m:r>
                      </m:sup>
                      <m:e>
                        <m:sSub>
                          <m:sSubPr>
                            <m:ctrlPr>
                              <a:rPr lang="en-US" altLang="ko-K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000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sPre>
                    <m:r>
                      <a:rPr lang="en-US" altLang="ko-KR" sz="2000" b="0" i="1" smtClean="0">
                        <a:latin typeface="Cambria Math"/>
                      </a:rPr>
                      <m:t>=</m:t>
                    </m:r>
                    <m:r>
                      <a:rPr lang="en-US" altLang="ko-KR" sz="2000" b="0" i="1" smtClean="0">
                        <a:latin typeface="Cambria Math"/>
                      </a:rPr>
                      <m:t>−4.051856</m:t>
                    </m:r>
                  </m:oMath>
                </a14:m>
                <a:endParaRPr lang="ko-KR" altLang="en-US" sz="20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1650" y="2590046"/>
                <a:ext cx="2469843" cy="707886"/>
              </a:xfrm>
              <a:prstGeom prst="rect">
                <a:avLst/>
              </a:prstGeom>
              <a:blipFill rotWithShape="1">
                <a:blip r:embed="rId4"/>
                <a:stretch>
                  <a:fillRect b="-86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2123728" y="4005064"/>
                <a:ext cx="4248472" cy="1339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ko-KR" alt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ko-KR" sz="2400" i="1" dirty="0">
                        <a:latin typeface="Cambria Math"/>
                      </a:rPr>
                      <m:t>=</m:t>
                    </m:r>
                    <m:r>
                      <a:rPr lang="en-US" altLang="ko-KR" sz="2400" b="0" i="1" dirty="0" smtClean="0">
                        <a:latin typeface="Cambria Math"/>
                      </a:rPr>
                      <m:t>(1−</m:t>
                    </m:r>
                    <m:r>
                      <a:rPr lang="en-US" altLang="ko-KR" sz="2400" b="0" i="1" dirty="0" smtClean="0">
                        <a:latin typeface="Cambria Math"/>
                      </a:rPr>
                      <m:t>𝑥</m:t>
                    </m:r>
                    <m:r>
                      <a:rPr lang="en-US" altLang="ko-KR" sz="2400" b="0" i="1" dirty="0" smtClean="0">
                        <a:latin typeface="Cambria Math"/>
                      </a:rPr>
                      <m:t>)</m:t>
                    </m:r>
                    <m:sSup>
                      <m:sSupPr>
                        <m:ctrlPr>
                          <a:rPr lang="en-US" altLang="ko-KR" sz="24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2400" b="0" i="1" dirty="0" smtClean="0">
                            <a:latin typeface="Cambria Math"/>
                          </a:rPr>
                          <m:t>𝑒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altLang="ko-KR" sz="2400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ko-KR" sz="2400" b="0" i="1" dirty="0" smtClean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altLang="ko-KR" sz="2400" b="0" i="1" dirty="0" smtClean="0">
                                <a:latin typeface="Cambria Math"/>
                                <a:ea typeface="Cambria Math"/>
                              </a:rPr>
                              <m:t>𝐺</m:t>
                            </m:r>
                            <m:r>
                              <a:rPr lang="en-US" altLang="ko-KR" sz="2400" b="0" i="1" dirty="0" smtClean="0">
                                <a:latin typeface="Cambria Math"/>
                                <a:ea typeface="Cambria Math"/>
                              </a:rPr>
                              <m:t>+ </m:t>
                            </m:r>
                            <m:sSup>
                              <m:sSupPr>
                                <m:ctrlPr>
                                  <a:rPr lang="en-US" altLang="ko-KR" sz="2400" b="0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2400" b="0" i="1" dirty="0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ko-KR" sz="2400" b="0" i="1" dirty="0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ko-KR" sz="2400" b="0" i="1" dirty="0" smtClean="0">
                                <a:latin typeface="Cambria Math"/>
                              </a:rPr>
                              <m:t>∗</m:t>
                            </m:r>
                            <m:f>
                              <m:fPr>
                                <m:ctrlPr>
                                  <a:rPr lang="en-US" altLang="ko-KR" sz="2400" b="0" i="1" dirty="0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altLang="ko-KR" sz="2400" b="0" i="1" dirty="0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Pre>
                                      <m:sPrePr>
                                        <m:ctrlPr>
                                          <a:rPr lang="en-US" altLang="ko-KR" sz="2400" i="1" dirty="0">
                                            <a:latin typeface="Cambria Math"/>
                                          </a:rPr>
                                        </m:ctrlPr>
                                      </m:sPrePr>
                                      <m:sub/>
                                      <m:sup>
                                        <m:r>
                                          <a:rPr lang="en-US" altLang="ko-KR" sz="2400" i="1">
                                            <a:latin typeface="Cambria Math"/>
                                          </a:rPr>
                                          <m:t>0</m:t>
                                        </m:r>
                                      </m:sup>
                                      <m:e>
                                        <m:sSub>
                                          <m:sSubPr>
                                            <m:ctrlPr>
                                              <a:rPr lang="en-US" altLang="ko-KR" sz="24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ko-KR" sz="2400" i="1">
                                                <a:latin typeface="Cambria Math"/>
                                              </a:rPr>
                                              <m:t>𝐿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sz="2400" i="1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sPre>
                                    <m:r>
                                      <a:rPr lang="en-US" altLang="ko-KR" sz="2400" i="1">
                                        <a:latin typeface="Cambria Math"/>
                                      </a:rPr>
                                      <m:t>+</m:t>
                                    </m:r>
                                    <m:sPre>
                                      <m:sPrePr>
                                        <m:ctrlPr>
                                          <a:rPr lang="en-US" altLang="ko-KR" sz="2400" i="1" dirty="0">
                                            <a:latin typeface="Cambria Math"/>
                                          </a:rPr>
                                        </m:ctrlPr>
                                      </m:sPrePr>
                                      <m:sub/>
                                      <m:sup>
                                        <m:r>
                                          <a:rPr lang="en-US" altLang="ko-KR" sz="2400" i="1">
                                            <a:latin typeface="Cambria Math"/>
                                          </a:rPr>
                                          <m:t>0</m:t>
                                        </m:r>
                                      </m:sup>
                                      <m:e>
                                        <m:sSub>
                                          <m:sSubPr>
                                            <m:ctrlPr>
                                              <a:rPr lang="en-US" altLang="ko-KR" sz="24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ko-KR" sz="2400" i="1">
                                                <a:latin typeface="Cambria Math"/>
                                              </a:rPr>
                                              <m:t>𝐿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sz="2400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sPre>
                                    <m:r>
                                      <a:rPr lang="en-US" altLang="ko-KR" sz="2400" i="1">
                                        <a:latin typeface="Cambria Math"/>
                                      </a:rPr>
                                      <m:t>∗</m:t>
                                    </m:r>
                                    <m:r>
                                      <a:rPr lang="en-US" altLang="ko-KR" sz="2400" i="1"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altLang="ko-KR" sz="2400" b="0" i="1" smtClean="0">
                                    <a:latin typeface="Cambria Math"/>
                                  </a:rPr>
                                  <m:t>𝑅𝑇</m:t>
                                </m:r>
                              </m:den>
                            </m:f>
                          </m:e>
                        </m:d>
                      </m:sup>
                    </m:sSup>
                  </m:oMath>
                </a14:m>
                <a:endParaRPr lang="en-US" altLang="ko-KR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/>
                        </a:rPr>
                        <m:t>𝑇</m:t>
                      </m:r>
                      <m:r>
                        <a:rPr lang="en-US" altLang="ko-KR" sz="2000" b="0" i="1" smtClean="0">
                          <a:latin typeface="Cambria Math"/>
                        </a:rPr>
                        <m:t>=600</m:t>
                      </m:r>
                      <m:r>
                        <a:rPr lang="en-US" altLang="ko-KR" sz="2000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altLang="ko-KR" sz="2000" b="0" dirty="0" smtClean="0"/>
              </a:p>
              <a:p>
                <a:endParaRPr lang="en-US" altLang="ko-KR" sz="2000" b="0" dirty="0" smtClean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4005064"/>
                <a:ext cx="4248472" cy="133998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4121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1560" y="692696"/>
            <a:ext cx="7920880" cy="547260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ko-KR" sz="2000" b="1" dirty="0" err="1">
                <a:solidFill>
                  <a:schemeClr val="accent5">
                    <a:lumMod val="50000"/>
                  </a:schemeClr>
                </a:solidFill>
              </a:rPr>
              <a:t>Postechium</a:t>
            </a:r>
            <a:r>
              <a:rPr lang="en-US" altLang="ko-KR" sz="2000" b="1" dirty="0">
                <a:solidFill>
                  <a:schemeClr val="accent5">
                    <a:lumMod val="50000"/>
                  </a:schemeClr>
                </a:solidFill>
              </a:rPr>
              <a:t> (Ps)</a:t>
            </a:r>
            <a:r>
              <a:rPr lang="ko-KR" altLang="en-US" sz="2000" b="1" dirty="0">
                <a:solidFill>
                  <a:schemeClr val="accent5">
                    <a:lumMod val="50000"/>
                  </a:schemeClr>
                </a:solidFill>
              </a:rPr>
              <a:t>과 </a:t>
            </a:r>
            <a:r>
              <a:rPr lang="en-US" altLang="ko-KR" sz="2000" b="1" dirty="0" err="1">
                <a:solidFill>
                  <a:schemeClr val="accent5">
                    <a:lumMod val="50000"/>
                  </a:schemeClr>
                </a:solidFill>
              </a:rPr>
              <a:t>Tohokium</a:t>
            </a:r>
            <a:r>
              <a:rPr lang="en-US" altLang="ko-KR" sz="2000" b="1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US" altLang="ko-KR" sz="2000" b="1" dirty="0" err="1">
                <a:solidFill>
                  <a:schemeClr val="accent5">
                    <a:lumMod val="50000"/>
                  </a:schemeClr>
                </a:solidFill>
              </a:rPr>
              <a:t>Tk</a:t>
            </a:r>
            <a:r>
              <a:rPr lang="en-US" altLang="ko-KR" sz="2000" b="1" dirty="0">
                <a:solidFill>
                  <a:schemeClr val="accent5">
                    <a:lumMod val="50000"/>
                  </a:schemeClr>
                </a:solidFill>
              </a:rPr>
              <a:t>) </a:t>
            </a:r>
            <a:r>
              <a:rPr lang="en-US" altLang="ko-KR" sz="2000" b="1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ko-KR" alt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원계에</a:t>
            </a:r>
            <a:r>
              <a:rPr lang="ko-KR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ko-KR" altLang="en-US" sz="2000" b="1" dirty="0">
                <a:solidFill>
                  <a:schemeClr val="accent5">
                    <a:lumMod val="50000"/>
                  </a:schemeClr>
                </a:solidFill>
              </a:rPr>
              <a:t>대한 실험 </a:t>
            </a:r>
            <a:r>
              <a:rPr lang="ko-KR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정보로</a:t>
            </a:r>
            <a:endParaRPr lang="en-US" altLang="ko-KR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ko-KR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이 </a:t>
            </a:r>
            <a:r>
              <a:rPr lang="en-US" altLang="ko-KR" sz="2000" b="1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ko-KR" alt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원계의</a:t>
            </a:r>
            <a:r>
              <a:rPr lang="ko-KR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ko-KR" sz="2000" b="1" dirty="0" smtClean="0">
                <a:solidFill>
                  <a:schemeClr val="accent5">
                    <a:lumMod val="50000"/>
                  </a:schemeClr>
                </a:solidFill>
              </a:rPr>
              <a:t>L </a:t>
            </a:r>
            <a:r>
              <a:rPr lang="en-US" altLang="ko-KR" sz="2000" b="1" dirty="0">
                <a:solidFill>
                  <a:schemeClr val="accent5">
                    <a:lumMod val="50000"/>
                  </a:schemeClr>
                </a:solidFill>
              </a:rPr>
              <a:t>parameter</a:t>
            </a:r>
            <a:r>
              <a:rPr lang="ko-KR" altLang="en-US" sz="2000" b="1" dirty="0">
                <a:solidFill>
                  <a:schemeClr val="accent5">
                    <a:lumMod val="50000"/>
                  </a:schemeClr>
                </a:solidFill>
              </a:rPr>
              <a:t>를 </a:t>
            </a:r>
            <a:r>
              <a:rPr lang="ko-KR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구하라</a:t>
            </a:r>
            <a:r>
              <a:rPr lang="en-US" altLang="ko-KR" sz="20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en-US" altLang="ko-KR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613508" y="2930476"/>
                <a:ext cx="3836115" cy="573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0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000" i="1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altLang="ko-KR" sz="2000" i="1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/>
                              </a:rPr>
                              <m:t>𝑚𝑖𝑥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ko-KR" sz="20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000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2000" i="1" dirty="0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  <m:d>
                          <m:dPr>
                            <m:ctrlPr>
                              <a:rPr lang="en-US" altLang="ko-KR" sz="2000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ko-KR" sz="2000" i="1" dirty="0">
                                <a:latin typeface="Cambria Math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altLang="ko-KR" sz="2000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000" i="1" dirty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2000" i="1" dirty="0">
                                    <a:latin typeface="Cambria Math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ko-KR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ko-KR" sz="2000" i="1" dirty="0" smtClean="0">
                        <a:latin typeface="Cambria Math"/>
                      </a:rPr>
                      <m:t>= </m:t>
                    </m:r>
                    <m:r>
                      <a:rPr lang="en-US" altLang="ko-KR" sz="2000" b="0" i="0" dirty="0" smtClean="0">
                        <a:latin typeface="Cambria Math"/>
                      </a:rPr>
                      <m:t>{ </m:t>
                    </m:r>
                    <m:sPre>
                      <m:sPrePr>
                        <m:ctrlPr>
                          <a:rPr lang="en-US" altLang="ko-KR" sz="2000" b="0" i="1" dirty="0" smtClean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ko-KR" sz="2000" b="0" i="1" smtClean="0">
                            <a:latin typeface="Cambria Math"/>
                          </a:rPr>
                          <m:t>0</m:t>
                        </m:r>
                      </m:sup>
                      <m:e>
                        <m:sSub>
                          <m:sSubPr>
                            <m:ctrlPr>
                              <a:rPr lang="en-US" altLang="ko-KR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sPre>
                    <m:r>
                      <a:rPr lang="en-US" altLang="ko-KR" sz="2000" b="0" i="1" smtClean="0">
                        <a:latin typeface="Cambria Math"/>
                      </a:rPr>
                      <m:t>+</m:t>
                    </m:r>
                    <m:sPre>
                      <m:sPrePr>
                        <m:ctrlPr>
                          <a:rPr lang="en-US" altLang="ko-KR" sz="2000" i="1" dirty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ko-KR" sz="2000" b="0" i="1" smtClean="0">
                            <a:latin typeface="Cambria Math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altLang="ko-K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000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sPre>
                    <m:d>
                      <m:dPr>
                        <m:ctrlPr>
                          <a:rPr lang="en-US" altLang="ko-KR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latin typeface="Cambria Math"/>
                          </a:rPr>
                          <m:t>1−2</m:t>
                        </m:r>
                        <m:sSub>
                          <m:sSubPr>
                            <m:ctrlPr>
                              <a:rPr lang="en-US" altLang="ko-KR" sz="20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000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2000" i="1" dirty="0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altLang="ko-KR" sz="2000" b="0" i="1" smtClean="0">
                        <a:latin typeface="Cambria Math"/>
                      </a:rPr>
                      <m:t>}</m:t>
                    </m:r>
                  </m:oMath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3508" y="2930476"/>
                <a:ext cx="3836115" cy="57368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23728" y="2148825"/>
                <a:ext cx="48156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200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altLang="ko-KR" sz="20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/>
                          </a:rPr>
                          <m:t>𝑚𝑖𝑥</m:t>
                        </m:r>
                      </m:sub>
                    </m:sSub>
                  </m:oMath>
                </a14:m>
                <a:r>
                  <a:rPr lang="ko-KR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ko-KR" sz="200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ko-KR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20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ko-KR" sz="2000" i="1" dirty="0">
                            <a:latin typeface="Cambria Math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en-US" altLang="ko-KR" sz="20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2000" b="0" i="1" dirty="0" smtClean="0">
                            <a:latin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ko-KR" sz="20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000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2000" i="1" dirty="0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altLang="ko-KR" sz="2000" b="0" i="0" dirty="0" smtClean="0">
                        <a:latin typeface="Cambria Math"/>
                      </a:rPr>
                      <m:t>{ </m:t>
                    </m:r>
                    <m:sPre>
                      <m:sPrePr>
                        <m:ctrlPr>
                          <a:rPr lang="en-US" altLang="ko-KR" sz="2000" b="0" i="1" dirty="0" smtClean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ko-KR" sz="2000" b="0" i="1" smtClean="0">
                            <a:latin typeface="Cambria Math"/>
                          </a:rPr>
                          <m:t>0</m:t>
                        </m:r>
                      </m:sup>
                      <m:e>
                        <m:sSub>
                          <m:sSubPr>
                            <m:ctrlPr>
                              <a:rPr lang="en-US" altLang="ko-KR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sPre>
                    <m:r>
                      <a:rPr lang="en-US" altLang="ko-KR" sz="2000" b="0" i="1" smtClean="0">
                        <a:latin typeface="Cambria Math"/>
                      </a:rPr>
                      <m:t>+</m:t>
                    </m:r>
                    <m:sPre>
                      <m:sPrePr>
                        <m:ctrlPr>
                          <a:rPr lang="en-US" altLang="ko-KR" sz="2000" i="1" dirty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ko-KR" sz="2000" b="0" i="1" smtClean="0">
                            <a:latin typeface="Cambria Math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altLang="ko-K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000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sPre>
                    <m:d>
                      <m:dPr>
                        <m:ctrlPr>
                          <a:rPr lang="en-US" altLang="ko-KR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latin typeface="Cambria Math"/>
                          </a:rPr>
                          <m:t>1−2</m:t>
                        </m:r>
                        <m:sSub>
                          <m:sSubPr>
                            <m:ctrlPr>
                              <a:rPr lang="en-US" altLang="ko-KR" sz="20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000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2000" i="1" dirty="0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altLang="ko-KR" sz="2000" b="0" i="1" smtClean="0">
                        <a:latin typeface="Cambria Math"/>
                      </a:rPr>
                      <m:t>}</m:t>
                    </m:r>
                  </m:oMath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2148825"/>
                <a:ext cx="4815677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43608" y="3789039"/>
                <a:ext cx="7183468" cy="122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0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000" i="1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altLang="ko-KR" sz="2000" i="1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/>
                              </a:rPr>
                              <m:t>𝑚𝑖𝑥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ko-KR" sz="20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000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2000" i="1" dirty="0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  <m:d>
                          <m:dPr>
                            <m:ctrlPr>
                              <a:rPr lang="en-US" altLang="ko-KR" sz="2000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ko-KR" sz="2000" i="1" dirty="0">
                                <a:latin typeface="Cambria Math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altLang="ko-KR" sz="2000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000" i="1" dirty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2000" i="1" dirty="0">
                                    <a:latin typeface="Cambria Math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ko-KR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ko-KR" sz="2000" i="1" dirty="0" smtClean="0">
                        <a:latin typeface="Cambria Math"/>
                      </a:rPr>
                      <m:t>= </m:t>
                    </m:r>
                    <m:d>
                      <m:dPr>
                        <m:begChr m:val="{"/>
                        <m:endChr m:val="}"/>
                        <m:ctrlPr>
                          <a:rPr lang="en-US" altLang="ko-KR" sz="2000" b="0" i="1" dirty="0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sz="2000" i="1" smtClean="0">
                                <a:latin typeface="Cambria Math"/>
                              </a:rPr>
                            </m:ctrlPr>
                          </m:sSupPr>
                          <m:e>
                            <m:sPre>
                              <m:sPrePr>
                                <m:ctrlPr>
                                  <a:rPr lang="en-US" altLang="ko-KR" sz="2000" i="1" dirty="0">
                                    <a:latin typeface="Cambria Math"/>
                                  </a:rPr>
                                </m:ctrlPr>
                              </m:sPrePr>
                              <m:sub/>
                              <m:sup>
                                <m:r>
                                  <a:rPr lang="en-US" altLang="ko-KR" sz="2000" i="1">
                                    <a:latin typeface="Cambria Math"/>
                                  </a:rPr>
                                  <m:t>0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altLang="ko-KR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000" i="1">
                                        <a:latin typeface="Cambria Math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altLang="ko-KR" sz="2000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sPre>
                          </m:e>
                          <m:sup>
                            <m:r>
                              <a:rPr lang="en-US" altLang="ko-KR" sz="20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altLang="ko-KR" sz="2000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altLang="ko-KR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sPre>
                              <m:sPrePr>
                                <m:ctrlPr>
                                  <a:rPr lang="en-US" altLang="ko-KR" sz="2000" i="1" dirty="0">
                                    <a:latin typeface="Cambria Math"/>
                                  </a:rPr>
                                </m:ctrlPr>
                              </m:sPrePr>
                              <m:sub/>
                              <m:sup>
                                <m:r>
                                  <a:rPr lang="en-US" altLang="ko-KR" sz="2000" i="1">
                                    <a:latin typeface="Cambria Math"/>
                                  </a:rPr>
                                  <m:t>1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altLang="ko-KR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000" i="1">
                                        <a:latin typeface="Cambria Math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altLang="ko-KR" sz="2000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sPre>
                          </m:e>
                          <m:sup>
                            <m:r>
                              <a:rPr lang="en-US" altLang="ko-KR" sz="20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sSub>
                          <m:sSubPr>
                            <m:ctrlPr>
                              <a:rPr lang="en-US" altLang="ko-KR" sz="20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000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2000" i="1" dirty="0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altLang="ko-KR" sz="2000" b="0" i="1" dirty="0" smtClean="0">
                        <a:latin typeface="Cambria Math"/>
                      </a:rPr>
                      <m:t>  </m:t>
                    </m:r>
                  </m:oMath>
                </a14:m>
                <a:endParaRPr lang="en-US" altLang="ko-KR" sz="2000" b="0" i="1" dirty="0" smtClean="0">
                  <a:latin typeface="Cambria Math"/>
                </a:endParaRPr>
              </a:p>
              <a:p>
                <a:pPr algn="ctr"/>
                <a:endParaRPr lang="en-US" altLang="ko-KR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000" i="1">
                              <a:latin typeface="Cambria Math"/>
                            </a:rPr>
                          </m:ctrlPr>
                        </m:sSupPr>
                        <m:e>
                          <m:sPre>
                            <m:sPrePr>
                              <m:ctrlPr>
                                <a:rPr lang="en-US" altLang="ko-KR" sz="2000" i="1" dirty="0">
                                  <a:latin typeface="Cambria Math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2000" i="1">
                                  <a:latin typeface="Cambria Math"/>
                                </a:rPr>
                                <m:t>0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ko-KR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i="1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ko-KR" sz="20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sPre>
                        </m:e>
                        <m:sup>
                          <m:r>
                            <a:rPr lang="en-US" altLang="ko-KR" sz="20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ko-KR" sz="2000" b="0" i="1" smtClean="0">
                          <a:latin typeface="Cambria Math"/>
                        </a:rPr>
                        <m:t>=</m:t>
                      </m:r>
                      <m:sPre>
                        <m:sPrePr>
                          <m:ctrlPr>
                            <a:rPr lang="en-US" altLang="ko-KR" sz="2000" i="1" dirty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altLang="ko-KR" sz="2000" i="1">
                              <a:latin typeface="Cambria Math"/>
                            </a:rPr>
                            <m:t>0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2000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ko-KR" sz="20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sPre>
                      <m:r>
                        <a:rPr lang="en-US" altLang="ko-KR" sz="2000" b="0" i="1" smtClean="0">
                          <a:latin typeface="Cambria Math"/>
                        </a:rPr>
                        <m:t>+</m:t>
                      </m:r>
                      <m:sPre>
                        <m:sPrePr>
                          <m:ctrlPr>
                            <a:rPr lang="en-US" altLang="ko-KR" sz="2000" i="1" dirty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altLang="ko-KR" sz="2000" i="1">
                              <a:latin typeface="Cambria Math"/>
                            </a:rPr>
                            <m:t>1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2000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ko-KR" sz="20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sPre>
                      <m:r>
                        <a:rPr lang="en-US" altLang="ko-KR" sz="2000" b="0" i="1" smtClean="0">
                          <a:latin typeface="Cambria Math"/>
                        </a:rPr>
                        <m:t>,  </m:t>
                      </m:r>
                      <m:sSup>
                        <m:sSupPr>
                          <m:ctrlPr>
                            <a:rPr lang="en-US" altLang="ko-KR" sz="2000" i="1">
                              <a:latin typeface="Cambria Math"/>
                            </a:rPr>
                          </m:ctrlPr>
                        </m:sSupPr>
                        <m:e>
                          <m:sPre>
                            <m:sPrePr>
                              <m:ctrlPr>
                                <a:rPr lang="en-US" altLang="ko-KR" sz="2000" i="1" dirty="0">
                                  <a:latin typeface="Cambria Math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2000" i="1">
                                  <a:latin typeface="Cambria Math"/>
                                </a:rPr>
                                <m:t>1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ko-KR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i="1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ko-KR" sz="20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sPre>
                        </m:e>
                        <m:sup>
                          <m:r>
                            <a:rPr lang="en-US" altLang="ko-KR" sz="20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ko-KR" sz="2000" b="0" i="1" smtClean="0">
                          <a:latin typeface="Cambria Math"/>
                        </a:rPr>
                        <m:t>=−2</m:t>
                      </m:r>
                      <m:sPre>
                        <m:sPrePr>
                          <m:ctrlPr>
                            <a:rPr lang="en-US" altLang="ko-KR" sz="2000" i="1" dirty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altLang="ko-KR" sz="2000" i="1">
                              <a:latin typeface="Cambria Math"/>
                            </a:rPr>
                            <m:t>1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2000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ko-KR" sz="20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sPre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789039"/>
                <a:ext cx="7183468" cy="122764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305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1560" y="692696"/>
            <a:ext cx="7920880" cy="547260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ko-KR" sz="2000" b="1" dirty="0" err="1">
                <a:solidFill>
                  <a:schemeClr val="accent5">
                    <a:lumMod val="50000"/>
                  </a:schemeClr>
                </a:solidFill>
              </a:rPr>
              <a:t>Postechium</a:t>
            </a:r>
            <a:r>
              <a:rPr lang="en-US" altLang="ko-KR" sz="2000" b="1" dirty="0">
                <a:solidFill>
                  <a:schemeClr val="accent5">
                    <a:lumMod val="50000"/>
                  </a:schemeClr>
                </a:solidFill>
              </a:rPr>
              <a:t> (Ps)</a:t>
            </a:r>
            <a:r>
              <a:rPr lang="ko-KR" altLang="en-US" sz="2000" b="1" dirty="0">
                <a:solidFill>
                  <a:schemeClr val="accent5">
                    <a:lumMod val="50000"/>
                  </a:schemeClr>
                </a:solidFill>
              </a:rPr>
              <a:t>과 </a:t>
            </a:r>
            <a:r>
              <a:rPr lang="en-US" altLang="ko-KR" sz="2000" b="1" dirty="0" err="1">
                <a:solidFill>
                  <a:schemeClr val="accent5">
                    <a:lumMod val="50000"/>
                  </a:schemeClr>
                </a:solidFill>
              </a:rPr>
              <a:t>Tohokium</a:t>
            </a:r>
            <a:r>
              <a:rPr lang="en-US" altLang="ko-KR" sz="2000" b="1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US" altLang="ko-KR" sz="2000" b="1" dirty="0" err="1">
                <a:solidFill>
                  <a:schemeClr val="accent5">
                    <a:lumMod val="50000"/>
                  </a:schemeClr>
                </a:solidFill>
              </a:rPr>
              <a:t>Tk</a:t>
            </a:r>
            <a:r>
              <a:rPr lang="en-US" altLang="ko-KR" sz="2000" b="1" dirty="0">
                <a:solidFill>
                  <a:schemeClr val="accent5">
                    <a:lumMod val="50000"/>
                  </a:schemeClr>
                </a:solidFill>
              </a:rPr>
              <a:t>) </a:t>
            </a:r>
            <a:r>
              <a:rPr lang="en-US" altLang="ko-KR" sz="2000" b="1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ko-KR" alt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원계에</a:t>
            </a:r>
            <a:r>
              <a:rPr lang="ko-KR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ko-KR" altLang="en-US" sz="2000" b="1" dirty="0">
                <a:solidFill>
                  <a:schemeClr val="accent5">
                    <a:lumMod val="50000"/>
                  </a:schemeClr>
                </a:solidFill>
              </a:rPr>
              <a:t>대한 실험 </a:t>
            </a:r>
            <a:r>
              <a:rPr lang="ko-KR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정보로</a:t>
            </a:r>
            <a:endParaRPr lang="en-US" altLang="ko-KR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ko-KR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이 </a:t>
            </a:r>
            <a:r>
              <a:rPr lang="en-US" altLang="ko-KR" sz="2000" b="1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ko-KR" alt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원계의</a:t>
            </a:r>
            <a:r>
              <a:rPr lang="ko-KR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ko-KR" sz="2000" b="1" dirty="0" smtClean="0">
                <a:solidFill>
                  <a:schemeClr val="accent5">
                    <a:lumMod val="50000"/>
                  </a:schemeClr>
                </a:solidFill>
              </a:rPr>
              <a:t>L </a:t>
            </a:r>
            <a:r>
              <a:rPr lang="en-US" altLang="ko-KR" sz="2000" b="1" dirty="0">
                <a:solidFill>
                  <a:schemeClr val="accent5">
                    <a:lumMod val="50000"/>
                  </a:schemeClr>
                </a:solidFill>
              </a:rPr>
              <a:t>parameter</a:t>
            </a:r>
            <a:r>
              <a:rPr lang="ko-KR" altLang="en-US" sz="2000" b="1" dirty="0">
                <a:solidFill>
                  <a:schemeClr val="accent5">
                    <a:lumMod val="50000"/>
                  </a:schemeClr>
                </a:solidFill>
              </a:rPr>
              <a:t>를 </a:t>
            </a:r>
            <a:r>
              <a:rPr lang="ko-KR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구하라</a:t>
            </a:r>
            <a:r>
              <a:rPr lang="en-US" altLang="ko-KR" sz="20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en-US" altLang="ko-KR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4219" y="2132856"/>
                <a:ext cx="83164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/>
                      </a:rPr>
                      <m:t>𝑅𝑇𝑙𝑛</m:t>
                    </m:r>
                    <m:sSub>
                      <m:sSubPr>
                        <m:ctrlPr>
                          <a:rPr lang="en-US" altLang="ko-KR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ko-KR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ko-KR" sz="2000" i="1" dirty="0">
                        <a:latin typeface="Cambria Math"/>
                      </a:rPr>
                      <m:t>=</m:t>
                    </m:r>
                    <m:r>
                      <a:rPr lang="en-US" altLang="ko-KR" sz="2000" i="1" dirty="0">
                        <a:latin typeface="Cambria Math"/>
                      </a:rPr>
                      <m:t>𝑅𝑇𝑙𝑛</m:t>
                    </m:r>
                    <m:sSub>
                      <m:sSubPr>
                        <m:ctrlPr>
                          <a:rPr lang="en-US" altLang="ko-KR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20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ko-KR" sz="2000" i="1" dirty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altLang="ko-KR" sz="2000" b="0" i="1" dirty="0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ko-KR" sz="20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2000" b="0" i="1" dirty="0" smtClean="0">
                            <a:latin typeface="Cambria Math"/>
                          </a:rPr>
                          <m:t>(</m:t>
                        </m:r>
                        <m:r>
                          <a:rPr lang="en-US" altLang="ko-KR" sz="2000" i="1" dirty="0">
                            <a:latin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ko-KR" sz="20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000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2000" i="1" dirty="0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  <m:r>
                          <a:rPr lang="en-US" altLang="ko-KR" sz="2000" b="0" i="1" dirty="0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altLang="ko-KR" sz="20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ko-KR" sz="2000" b="0" i="1" dirty="0" smtClean="0">
                        <a:latin typeface="Cambria Math"/>
                      </a:rPr>
                      <m:t> </m:t>
                    </m:r>
                    <m:r>
                      <a:rPr lang="en-US" altLang="ko-KR" sz="2000" b="0" i="0" dirty="0" smtClean="0">
                        <a:latin typeface="Cambria Math"/>
                      </a:rPr>
                      <m:t>{</m:t>
                    </m:r>
                    <m:sPre>
                      <m:sPrePr>
                        <m:ctrlPr>
                          <a:rPr lang="en-US" altLang="ko-KR" sz="2000" i="1" dirty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ko-KR" sz="2000" i="1">
                            <a:latin typeface="Cambria Math"/>
                          </a:rPr>
                          <m:t>0</m:t>
                        </m:r>
                      </m:sup>
                      <m:e>
                        <m:sSub>
                          <m:sSubPr>
                            <m:ctrlPr>
                              <a:rPr lang="en-US" altLang="ko-K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000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sPre>
                    <m:r>
                      <a:rPr lang="en-US" altLang="ko-KR" sz="2000" i="1">
                        <a:latin typeface="Cambria Math"/>
                      </a:rPr>
                      <m:t>+</m:t>
                    </m:r>
                    <m:sPre>
                      <m:sPrePr>
                        <m:ctrlPr>
                          <a:rPr lang="en-US" altLang="ko-KR" sz="2000" i="1" dirty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ko-KR" sz="2000" i="1">
                            <a:latin typeface="Cambria Math"/>
                          </a:rPr>
                          <m:t>0</m:t>
                        </m:r>
                      </m:sup>
                      <m:e>
                        <m:sSub>
                          <m:sSubPr>
                            <m:ctrlPr>
                              <a:rPr lang="en-US" altLang="ko-K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000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sPre>
                    <m:r>
                      <a:rPr lang="en-US" altLang="ko-KR" sz="2000" i="1">
                        <a:latin typeface="Cambria Math"/>
                      </a:rPr>
                      <m:t>∗</m:t>
                    </m:r>
                    <m:r>
                      <a:rPr lang="en-US" altLang="ko-KR" sz="2000" i="1">
                        <a:latin typeface="Cambria Math"/>
                      </a:rPr>
                      <m:t>𝑇</m:t>
                    </m:r>
                    <m:r>
                      <a:rPr lang="en-US" altLang="ko-KR" sz="2000" i="1">
                        <a:latin typeface="Cambria Math"/>
                      </a:rPr>
                      <m:t>+ </m:t>
                    </m:r>
                    <m:d>
                      <m:dPr>
                        <m:ctrlPr>
                          <a:rPr lang="en-US" altLang="ko-K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2000" i="1">
                            <a:latin typeface="Cambria Math"/>
                          </a:rPr>
                          <m:t>1−</m:t>
                        </m:r>
                        <m:r>
                          <a:rPr lang="en-US" altLang="ko-KR" sz="2000" b="0" i="1" smtClean="0">
                            <a:latin typeface="Cambria Math"/>
                          </a:rPr>
                          <m:t>4</m:t>
                        </m:r>
                        <m:sSub>
                          <m:sSubPr>
                            <m:ctrlPr>
                              <a:rPr lang="en-US" altLang="ko-KR" sz="20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000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2000" i="1" dirty="0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altLang="ko-KR" sz="2000" i="1">
                        <a:latin typeface="Cambria Math"/>
                      </a:rPr>
                      <m:t>(</m:t>
                    </m:r>
                    <m:sPre>
                      <m:sPrePr>
                        <m:ctrlPr>
                          <a:rPr lang="en-US" altLang="ko-KR" sz="2000" i="1" dirty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ko-KR" sz="2000" i="1">
                            <a:latin typeface="Cambria Math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altLang="ko-K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000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sPre>
                    <m:r>
                      <a:rPr lang="en-US" altLang="ko-KR" sz="2000" i="1">
                        <a:latin typeface="Cambria Math"/>
                      </a:rPr>
                      <m:t>+</m:t>
                    </m:r>
                    <m:sPre>
                      <m:sPrePr>
                        <m:ctrlPr>
                          <a:rPr lang="en-US" altLang="ko-KR" sz="2000" i="1" dirty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ko-KR" sz="2000" i="1">
                            <a:latin typeface="Cambria Math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altLang="ko-K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000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sPre>
                    <m:r>
                      <a:rPr lang="en-US" altLang="ko-KR" sz="2000" i="1">
                        <a:latin typeface="Cambria Math"/>
                      </a:rPr>
                      <m:t>∗</m:t>
                    </m:r>
                    <m:r>
                      <a:rPr lang="en-US" altLang="ko-KR" sz="2000" i="1">
                        <a:latin typeface="Cambria Math"/>
                      </a:rPr>
                      <m:t>𝑇</m:t>
                    </m:r>
                    <m:r>
                      <a:rPr lang="en-US" altLang="ko-KR" sz="2000" i="1">
                        <a:latin typeface="Cambria Math"/>
                      </a:rPr>
                      <m:t>)}</m:t>
                    </m:r>
                  </m:oMath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219" y="2132856"/>
                <a:ext cx="8316416" cy="400110"/>
              </a:xfrm>
              <a:prstGeom prst="rect">
                <a:avLst/>
              </a:prstGeom>
              <a:blipFill rotWithShape="1"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596083" y="2742386"/>
                <a:ext cx="6192688" cy="734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2000" i="1">
                            <a:latin typeface="Cambria Math"/>
                          </a:rPr>
                          <m:t>𝑅𝑇𝑙𝑛</m:t>
                        </m:r>
                        <m:f>
                          <m:fPr>
                            <m:ctrlPr>
                              <a:rPr lang="en-US" altLang="ko-KR" sz="20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ko-K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0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ko-KR" sz="2000" i="1">
                                    <a:latin typeface="Cambria Math"/>
                                  </a:rPr>
                                  <m:t>𝐵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ko-KR" sz="2000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000" i="1" dirty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2000" i="1" dirty="0">
                                    <a:latin typeface="Cambria Math"/>
                                  </a:rPr>
                                  <m:t>𝐵</m:t>
                                </m:r>
                              </m:sub>
                            </m:sSub>
                          </m:den>
                        </m:f>
                      </m:num>
                      <m:den>
                        <m:sSup>
                          <m:sSupPr>
                            <m:ctrlPr>
                              <a:rPr lang="en-US" altLang="ko-KR" sz="2000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2000" i="1" dirty="0">
                                <a:latin typeface="Cambria Math"/>
                              </a:rPr>
                              <m:t>(1−</m:t>
                            </m:r>
                            <m:sSub>
                              <m:sSubPr>
                                <m:ctrlPr>
                                  <a:rPr lang="en-US" altLang="ko-KR" sz="2000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000" i="1" dirty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2000" i="1" dirty="0">
                                    <a:latin typeface="Cambria Math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altLang="ko-KR" sz="2000" i="1" dirty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ko-KR" sz="2000" i="1" dirty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ko-KR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ko-KR" sz="2000" i="1" dirty="0" smtClean="0">
                        <a:latin typeface="Cambria Math"/>
                      </a:rPr>
                      <m:t>=</m:t>
                    </m:r>
                    <m:r>
                      <a:rPr lang="en-US" altLang="ko-KR" sz="2000" b="0" i="1" dirty="0" smtClean="0">
                        <a:latin typeface="Cambria Math"/>
                      </a:rPr>
                      <m:t> </m:t>
                    </m:r>
                    <m:r>
                      <a:rPr lang="en-US" altLang="ko-KR" sz="2000" b="0" i="0" dirty="0" smtClean="0">
                        <a:latin typeface="Cambria Math"/>
                      </a:rPr>
                      <m:t>{</m:t>
                    </m:r>
                    <m:sPre>
                      <m:sPrePr>
                        <m:ctrlPr>
                          <a:rPr lang="en-US" altLang="ko-KR" sz="2000" i="1" dirty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ko-KR" sz="2000" i="1">
                            <a:latin typeface="Cambria Math"/>
                          </a:rPr>
                          <m:t>0</m:t>
                        </m:r>
                      </m:sup>
                      <m:e>
                        <m:sSub>
                          <m:sSubPr>
                            <m:ctrlPr>
                              <a:rPr lang="en-US" altLang="ko-K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000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sPre>
                    <m:r>
                      <a:rPr lang="en-US" altLang="ko-KR" sz="2000" i="1">
                        <a:latin typeface="Cambria Math"/>
                      </a:rPr>
                      <m:t>+</m:t>
                    </m:r>
                    <m:sPre>
                      <m:sPrePr>
                        <m:ctrlPr>
                          <a:rPr lang="en-US" altLang="ko-KR" sz="2000" i="1" dirty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ko-KR" sz="2000" i="1">
                            <a:latin typeface="Cambria Math"/>
                          </a:rPr>
                          <m:t>0</m:t>
                        </m:r>
                      </m:sup>
                      <m:e>
                        <m:sSub>
                          <m:sSubPr>
                            <m:ctrlPr>
                              <a:rPr lang="en-US" altLang="ko-K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000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sPre>
                    <m:r>
                      <a:rPr lang="en-US" altLang="ko-KR" sz="2000" i="1">
                        <a:latin typeface="Cambria Math"/>
                      </a:rPr>
                      <m:t>∗</m:t>
                    </m:r>
                    <m:r>
                      <a:rPr lang="en-US" altLang="ko-KR" sz="2000" i="1">
                        <a:latin typeface="Cambria Math"/>
                      </a:rPr>
                      <m:t>𝑇</m:t>
                    </m:r>
                    <m:r>
                      <a:rPr lang="en-US" altLang="ko-KR" sz="2000" i="1">
                        <a:latin typeface="Cambria Math"/>
                      </a:rPr>
                      <m:t>+ </m:t>
                    </m:r>
                    <m:d>
                      <m:dPr>
                        <m:ctrlPr>
                          <a:rPr lang="en-US" altLang="ko-K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2000" i="1">
                            <a:latin typeface="Cambria Math"/>
                          </a:rPr>
                          <m:t>1−</m:t>
                        </m:r>
                        <m:r>
                          <a:rPr lang="en-US" altLang="ko-KR" sz="2000" b="0" i="1" smtClean="0">
                            <a:latin typeface="Cambria Math"/>
                          </a:rPr>
                          <m:t>4</m:t>
                        </m:r>
                        <m:sSub>
                          <m:sSubPr>
                            <m:ctrlPr>
                              <a:rPr lang="en-US" altLang="ko-KR" sz="20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000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2000" i="1" dirty="0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altLang="ko-KR" sz="2000" i="1">
                        <a:latin typeface="Cambria Math"/>
                      </a:rPr>
                      <m:t>(</m:t>
                    </m:r>
                    <m:sPre>
                      <m:sPrePr>
                        <m:ctrlPr>
                          <a:rPr lang="en-US" altLang="ko-KR" sz="2000" i="1" dirty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ko-KR" sz="2000" i="1">
                            <a:latin typeface="Cambria Math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altLang="ko-K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000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sPre>
                    <m:r>
                      <a:rPr lang="en-US" altLang="ko-KR" sz="2000" i="1">
                        <a:latin typeface="Cambria Math"/>
                      </a:rPr>
                      <m:t>+</m:t>
                    </m:r>
                    <m:sPre>
                      <m:sPrePr>
                        <m:ctrlPr>
                          <a:rPr lang="en-US" altLang="ko-KR" sz="2000" i="1" dirty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ko-KR" sz="2000" i="1">
                            <a:latin typeface="Cambria Math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altLang="ko-K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000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sPre>
                    <m:r>
                      <a:rPr lang="en-US" altLang="ko-KR" sz="2000" i="1">
                        <a:latin typeface="Cambria Math"/>
                      </a:rPr>
                      <m:t>∗</m:t>
                    </m:r>
                    <m:r>
                      <a:rPr lang="en-US" altLang="ko-KR" sz="2000" i="1">
                        <a:latin typeface="Cambria Math"/>
                      </a:rPr>
                      <m:t>𝑇</m:t>
                    </m:r>
                    <m:r>
                      <a:rPr lang="en-US" altLang="ko-KR" sz="2000" i="1">
                        <a:latin typeface="Cambria Math"/>
                      </a:rPr>
                      <m:t>)}</m:t>
                    </m:r>
                  </m:oMath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083" y="2742386"/>
                <a:ext cx="6192688" cy="73449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304368" y="3573016"/>
                <a:ext cx="4776117" cy="734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2000" i="1">
                            <a:latin typeface="Cambria Math"/>
                          </a:rPr>
                          <m:t>𝑅𝑇𝑙𝑛</m:t>
                        </m:r>
                        <m:f>
                          <m:fPr>
                            <m:ctrlPr>
                              <a:rPr lang="en-US" altLang="ko-KR" sz="20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ko-K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0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ko-KR" sz="2000" i="1">
                                    <a:latin typeface="Cambria Math"/>
                                  </a:rPr>
                                  <m:t>𝐵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ko-KR" sz="2000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000" i="1" dirty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2000" i="1" dirty="0">
                                    <a:latin typeface="Cambria Math"/>
                                  </a:rPr>
                                  <m:t>𝐵</m:t>
                                </m:r>
                              </m:sub>
                            </m:sSub>
                          </m:den>
                        </m:f>
                      </m:num>
                      <m:den>
                        <m:sSup>
                          <m:sSupPr>
                            <m:ctrlPr>
                              <a:rPr lang="en-US" altLang="ko-KR" sz="2000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2000" i="1" dirty="0">
                                <a:latin typeface="Cambria Math"/>
                              </a:rPr>
                              <m:t>(1−</m:t>
                            </m:r>
                            <m:sSub>
                              <m:sSubPr>
                                <m:ctrlPr>
                                  <a:rPr lang="en-US" altLang="ko-KR" sz="2000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000" i="1" dirty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2000" i="1" dirty="0">
                                    <a:latin typeface="Cambria Math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altLang="ko-KR" sz="2000" i="1" dirty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ko-KR" sz="2000" i="1" dirty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ko-KR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ko-KR" sz="2400" i="1" dirty="0" smtClean="0">
                        <a:latin typeface="Cambria Math"/>
                      </a:rPr>
                      <m:t>=</m:t>
                    </m:r>
                    <m:r>
                      <a:rPr lang="en-US" altLang="ko-KR" sz="2400" b="0" i="1" dirty="0" smtClean="0">
                        <a:latin typeface="Cambria Math"/>
                      </a:rPr>
                      <m:t> </m:t>
                    </m:r>
                    <m:r>
                      <a:rPr lang="en-US" altLang="ko-KR" sz="2400" b="0" i="0" dirty="0" smtClean="0">
                        <a:latin typeface="Cambria Math"/>
                      </a:rPr>
                      <m:t>{</m:t>
                    </m:r>
                    <m:sPre>
                      <m:sPrePr>
                        <m:ctrlPr>
                          <a:rPr lang="en-US" altLang="ko-KR" sz="2400" b="0" i="1" dirty="0" smtClean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ko-KR" sz="2000" b="0" i="1" smtClean="0">
                            <a:latin typeface="Cambria Math"/>
                          </a:rPr>
                          <m:t>0</m:t>
                        </m:r>
                      </m:sup>
                      <m:e>
                        <m:r>
                          <a:rPr lang="en-US" altLang="ko-KR" sz="2000" b="0" i="1" smtClean="0">
                            <a:latin typeface="Cambria Math"/>
                          </a:rPr>
                          <m:t>𝐿</m:t>
                        </m:r>
                        <m:r>
                          <a:rPr lang="en-US" altLang="ko-KR" sz="20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ko-KR" sz="2000" b="0" i="1" smtClean="0">
                            <a:latin typeface="Cambria Math"/>
                          </a:rPr>
                          <m:t>𝑇</m:t>
                        </m:r>
                        <m:r>
                          <a:rPr lang="en-US" altLang="ko-KR" sz="2000" b="0" i="1" smtClean="0">
                            <a:latin typeface="Cambria Math"/>
                          </a:rPr>
                          <m:t>)</m:t>
                        </m:r>
                      </m:e>
                    </m:sPre>
                    <m:r>
                      <a:rPr lang="en-US" altLang="ko-KR" sz="2400" i="1">
                        <a:latin typeface="Cambria Math"/>
                      </a:rPr>
                      <m:t>+ </m:t>
                    </m:r>
                    <m:d>
                      <m:dPr>
                        <m:ctrlPr>
                          <a:rPr lang="en-US" altLang="ko-KR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2400" i="1">
                            <a:latin typeface="Cambria Math"/>
                          </a:rPr>
                          <m:t>1−</m:t>
                        </m:r>
                        <m:r>
                          <a:rPr lang="en-US" altLang="ko-KR" sz="2400" b="0" i="1" smtClean="0">
                            <a:latin typeface="Cambria Math"/>
                          </a:rPr>
                          <m:t>4</m:t>
                        </m:r>
                        <m:sSub>
                          <m:sSubPr>
                            <m:ctrlPr>
                              <a:rPr lang="en-US" altLang="ko-KR" sz="24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400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2400" i="1" dirty="0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e>
                    </m:d>
                    <m:sPre>
                      <m:sPrePr>
                        <m:ctrlPr>
                          <a:rPr lang="en-US" altLang="ko-KR" sz="2400" i="1" dirty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ko-KR" sz="2400" b="0" i="1" dirty="0" smtClean="0">
                            <a:latin typeface="Cambria Math"/>
                          </a:rPr>
                          <m:t>1</m:t>
                        </m:r>
                      </m:sup>
                      <m:e>
                        <m:r>
                          <a:rPr lang="en-US" altLang="ko-KR" sz="2000" i="1">
                            <a:latin typeface="Cambria Math"/>
                          </a:rPr>
                          <m:t>𝐿</m:t>
                        </m:r>
                        <m:r>
                          <a:rPr lang="en-US" altLang="ko-KR" sz="2000" i="1">
                            <a:latin typeface="Cambria Math"/>
                          </a:rPr>
                          <m:t>(</m:t>
                        </m:r>
                        <m:r>
                          <a:rPr lang="en-US" altLang="ko-KR" sz="2000" i="1">
                            <a:latin typeface="Cambria Math"/>
                          </a:rPr>
                          <m:t>𝑇</m:t>
                        </m:r>
                        <m:r>
                          <a:rPr lang="en-US" altLang="ko-KR" sz="2000" i="1">
                            <a:latin typeface="Cambria Math"/>
                          </a:rPr>
                          <m:t>)</m:t>
                        </m:r>
                      </m:e>
                    </m:sPre>
                    <m:r>
                      <a:rPr lang="en-US" altLang="ko-KR" sz="2400" i="1">
                        <a:latin typeface="Cambria Math"/>
                      </a:rPr>
                      <m:t>}</m:t>
                    </m:r>
                  </m:oMath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368" y="3573016"/>
                <a:ext cx="4776117" cy="73449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380058" y="4509120"/>
                <a:ext cx="6624736" cy="1350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2000" i="1">
                            <a:latin typeface="Cambria Math"/>
                          </a:rPr>
                          <m:t>𝑅𝑇𝑙𝑛</m:t>
                        </m:r>
                        <m:f>
                          <m:fPr>
                            <m:ctrlPr>
                              <a:rPr lang="en-US" altLang="ko-KR" sz="20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ko-K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0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ko-KR" sz="2000" i="1">
                                    <a:latin typeface="Cambria Math"/>
                                  </a:rPr>
                                  <m:t>𝐵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ko-KR" sz="2000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000" i="1" dirty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2000" i="1" dirty="0">
                                    <a:latin typeface="Cambria Math"/>
                                  </a:rPr>
                                  <m:t>𝐵</m:t>
                                </m:r>
                              </m:sub>
                            </m:sSub>
                          </m:den>
                        </m:f>
                      </m:num>
                      <m:den>
                        <m:sSup>
                          <m:sSupPr>
                            <m:ctrlPr>
                              <a:rPr lang="en-US" altLang="ko-KR" sz="2000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2000" i="1" dirty="0">
                                <a:latin typeface="Cambria Math"/>
                              </a:rPr>
                              <m:t>(1−</m:t>
                            </m:r>
                            <m:sSub>
                              <m:sSubPr>
                                <m:ctrlPr>
                                  <a:rPr lang="en-US" altLang="ko-KR" sz="2000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000" i="1" dirty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2000" i="1" dirty="0">
                                    <a:latin typeface="Cambria Math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altLang="ko-KR" sz="2000" i="1" dirty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ko-KR" sz="2000" i="1" dirty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ko-KR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ko-KR" sz="2400" i="1" dirty="0">
                        <a:latin typeface="Cambria Math"/>
                      </a:rPr>
                      <m:t>= </m:t>
                    </m:r>
                    <m:d>
                      <m:dPr>
                        <m:begChr m:val="{"/>
                        <m:endChr m:val="}"/>
                        <m:ctrlPr>
                          <a:rPr lang="en-US" altLang="ko-KR" sz="2400" i="1" dirty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sz="2400" i="1">
                                <a:latin typeface="Cambria Math"/>
                              </a:rPr>
                            </m:ctrlPr>
                          </m:sSupPr>
                          <m:e>
                            <m:sPre>
                              <m:sPrePr>
                                <m:ctrlPr>
                                  <a:rPr lang="en-US" altLang="ko-KR" sz="2400" i="1" dirty="0">
                                    <a:latin typeface="Cambria Math"/>
                                  </a:rPr>
                                </m:ctrlPr>
                              </m:sPrePr>
                              <m:sub/>
                              <m:sup>
                                <m:r>
                                  <a:rPr lang="en-US" altLang="ko-KR" sz="2400" i="1">
                                    <a:latin typeface="Cambria Math"/>
                                  </a:rPr>
                                  <m:t>0</m:t>
                                </m:r>
                              </m:sup>
                              <m:e>
                                <m:r>
                                  <a:rPr lang="en-US" altLang="ko-KR" sz="2400" i="1">
                                    <a:latin typeface="Cambria Math"/>
                                  </a:rPr>
                                  <m:t>𝐿</m:t>
                                </m:r>
                                <m:d>
                                  <m:dPr>
                                    <m:ctrlPr>
                                      <a:rPr lang="en-US" altLang="ko-KR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2400" i="1"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</m:d>
                              </m:e>
                            </m:sPre>
                          </m:e>
                          <m:sup>
                            <m:r>
                              <a:rPr lang="en-US" altLang="ko-KR" sz="24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altLang="ko-KR" sz="24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altLang="ko-KR" sz="2400" i="1">
                                <a:latin typeface="Cambria Math"/>
                              </a:rPr>
                            </m:ctrlPr>
                          </m:sSupPr>
                          <m:e>
                            <m:sPre>
                              <m:sPrePr>
                                <m:ctrlPr>
                                  <a:rPr lang="en-US" altLang="ko-KR" sz="2400" i="1" dirty="0">
                                    <a:latin typeface="Cambria Math"/>
                                  </a:rPr>
                                </m:ctrlPr>
                              </m:sPrePr>
                              <m:sub/>
                              <m:sup>
                                <m:r>
                                  <a:rPr lang="en-US" altLang="ko-KR" sz="2400" i="1">
                                    <a:latin typeface="Cambria Math"/>
                                  </a:rPr>
                                  <m:t>1</m:t>
                                </m:r>
                              </m:sup>
                              <m:e>
                                <m:r>
                                  <a:rPr lang="en-US" altLang="ko-KR" sz="2400" i="1">
                                    <a:latin typeface="Cambria Math"/>
                                  </a:rPr>
                                  <m:t>𝐿</m:t>
                                </m:r>
                                <m:d>
                                  <m:dPr>
                                    <m:ctrlPr>
                                      <a:rPr lang="en-US" altLang="ko-KR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2400" i="1"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</m:d>
                              </m:e>
                            </m:sPre>
                          </m:e>
                          <m:sup>
                            <m:r>
                              <a:rPr lang="en-US" altLang="ko-KR" sz="24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sSub>
                          <m:sSubPr>
                            <m:ctrlPr>
                              <a:rPr lang="en-US" altLang="ko-KR" sz="24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400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2400" i="1" dirty="0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e>
                    </m:d>
                  </m:oMath>
                </a14:m>
                <a:endParaRPr lang="en-US" altLang="ko-KR" sz="2400" dirty="0" smtClean="0"/>
              </a:p>
              <a:p>
                <a:pPr algn="ctr"/>
                <a:endParaRPr lang="en-US" altLang="ko-KR" sz="200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000" i="1">
                              <a:latin typeface="Cambria Math"/>
                            </a:rPr>
                          </m:ctrlPr>
                        </m:sSupPr>
                        <m:e>
                          <m:sPre>
                            <m:sPrePr>
                              <m:ctrlPr>
                                <a:rPr lang="en-US" altLang="ko-KR" sz="2000" i="1" dirty="0">
                                  <a:latin typeface="Cambria Math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2000" i="1">
                                  <a:latin typeface="Cambria Math"/>
                                </a:rPr>
                                <m:t>0</m:t>
                              </m:r>
                            </m:sup>
                            <m:e>
                              <m:r>
                                <a:rPr lang="en-US" altLang="ko-KR" sz="2000" i="1">
                                  <a:latin typeface="Cambria Math"/>
                                </a:rPr>
                                <m:t>𝐿</m:t>
                              </m:r>
                              <m:d>
                                <m:dPr>
                                  <m:ctrlPr>
                                    <a:rPr lang="en-US" altLang="ko-KR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2000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sPre>
                        </m:e>
                        <m:sup>
                          <m:r>
                            <a:rPr lang="en-US" altLang="ko-KR" sz="20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ko-KR" sz="2000" i="1">
                          <a:latin typeface="Cambria Math"/>
                        </a:rPr>
                        <m:t>=</m:t>
                      </m:r>
                      <m:sPre>
                        <m:sPrePr>
                          <m:ctrlPr>
                            <a:rPr lang="en-US" altLang="ko-KR" sz="2000" i="1" dirty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altLang="ko-KR" sz="2000" i="1">
                              <a:latin typeface="Cambria Math"/>
                            </a:rPr>
                            <m:t>0</m:t>
                          </m:r>
                        </m:sup>
                        <m:e>
                          <m:r>
                            <a:rPr lang="en-US" altLang="ko-KR" sz="2000" i="1">
                              <a:latin typeface="Cambria Math"/>
                            </a:rPr>
                            <m:t>𝐿</m:t>
                          </m:r>
                          <m:r>
                            <a:rPr lang="en-US" altLang="ko-KR" sz="2000" i="1">
                              <a:latin typeface="Cambria Math"/>
                            </a:rPr>
                            <m:t>(</m:t>
                          </m:r>
                          <m:r>
                            <a:rPr lang="en-US" altLang="ko-KR" sz="2000" i="1">
                              <a:latin typeface="Cambria Math"/>
                            </a:rPr>
                            <m:t>𝑇</m:t>
                          </m:r>
                          <m:r>
                            <a:rPr lang="en-US" altLang="ko-KR" sz="2000" i="1">
                              <a:latin typeface="Cambria Math"/>
                            </a:rPr>
                            <m:t>)</m:t>
                          </m:r>
                        </m:e>
                      </m:sPre>
                      <m:r>
                        <a:rPr lang="en-US" altLang="ko-KR" sz="2000" i="1">
                          <a:latin typeface="Cambria Math"/>
                        </a:rPr>
                        <m:t>+</m:t>
                      </m:r>
                      <m:sPre>
                        <m:sPrePr>
                          <m:ctrlPr>
                            <a:rPr lang="en-US" altLang="ko-KR" sz="2000" i="1" dirty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altLang="ko-KR" sz="2000" i="1">
                              <a:latin typeface="Cambria Math"/>
                            </a:rPr>
                            <m:t>1</m:t>
                          </m:r>
                        </m:sup>
                        <m:e>
                          <m:r>
                            <a:rPr lang="en-US" altLang="ko-KR" sz="2000" i="1">
                              <a:latin typeface="Cambria Math"/>
                            </a:rPr>
                            <m:t>𝐿</m:t>
                          </m:r>
                          <m:r>
                            <a:rPr lang="en-US" altLang="ko-KR" sz="2000" i="1">
                              <a:latin typeface="Cambria Math"/>
                            </a:rPr>
                            <m:t>(</m:t>
                          </m:r>
                          <m:r>
                            <a:rPr lang="en-US" altLang="ko-KR" sz="2000" i="1">
                              <a:latin typeface="Cambria Math"/>
                            </a:rPr>
                            <m:t>𝑇</m:t>
                          </m:r>
                          <m:r>
                            <a:rPr lang="en-US" altLang="ko-KR" sz="2000" i="1">
                              <a:latin typeface="Cambria Math"/>
                            </a:rPr>
                            <m:t>)</m:t>
                          </m:r>
                        </m:e>
                      </m:sPre>
                      <m:r>
                        <a:rPr lang="en-US" altLang="ko-KR" sz="2000" i="1">
                          <a:latin typeface="Cambria Math"/>
                        </a:rPr>
                        <m:t>  ,</m:t>
                      </m:r>
                      <m:sSup>
                        <m:sSupPr>
                          <m:ctrlPr>
                            <a:rPr lang="en-US" altLang="ko-KR" sz="2000" i="1">
                              <a:latin typeface="Cambria Math"/>
                            </a:rPr>
                          </m:ctrlPr>
                        </m:sSupPr>
                        <m:e>
                          <m:sPre>
                            <m:sPrePr>
                              <m:ctrlPr>
                                <a:rPr lang="en-US" altLang="ko-KR" sz="2000" i="1" dirty="0">
                                  <a:latin typeface="Cambria Math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2000" i="1">
                                  <a:latin typeface="Cambria Math"/>
                                </a:rPr>
                                <m:t>1</m:t>
                              </m:r>
                            </m:sup>
                            <m:e>
                              <m:r>
                                <a:rPr lang="en-US" altLang="ko-KR" sz="2000" i="1">
                                  <a:latin typeface="Cambria Math"/>
                                </a:rPr>
                                <m:t>𝐿</m:t>
                              </m:r>
                              <m:d>
                                <m:dPr>
                                  <m:ctrlPr>
                                    <a:rPr lang="en-US" altLang="ko-KR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2000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sPre>
                        </m:e>
                        <m:sup>
                          <m:r>
                            <a:rPr lang="en-US" altLang="ko-KR" sz="20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ko-KR" sz="2000" i="1">
                          <a:latin typeface="Cambria Math"/>
                        </a:rPr>
                        <m:t>=−4</m:t>
                      </m:r>
                      <m:sPre>
                        <m:sPrePr>
                          <m:ctrlPr>
                            <a:rPr lang="en-US" altLang="ko-KR" sz="2000" i="1" dirty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altLang="ko-KR" sz="2000" i="1">
                              <a:latin typeface="Cambria Math"/>
                            </a:rPr>
                            <m:t>1</m:t>
                          </m:r>
                        </m:sup>
                        <m:e>
                          <m:r>
                            <a:rPr lang="en-US" altLang="ko-KR" sz="2000" i="1">
                              <a:latin typeface="Cambria Math"/>
                            </a:rPr>
                            <m:t>𝐿</m:t>
                          </m:r>
                          <m:r>
                            <a:rPr lang="en-US" altLang="ko-KR" sz="2000" i="1">
                              <a:latin typeface="Cambria Math"/>
                            </a:rPr>
                            <m:t>(</m:t>
                          </m:r>
                          <m:r>
                            <a:rPr lang="en-US" altLang="ko-KR" sz="2000" i="1">
                              <a:latin typeface="Cambria Math"/>
                            </a:rPr>
                            <m:t>𝑇</m:t>
                          </m:r>
                          <m:r>
                            <a:rPr lang="en-US" altLang="ko-KR" sz="2000" i="1">
                              <a:latin typeface="Cambria Math"/>
                            </a:rPr>
                            <m:t>)</m:t>
                          </m:r>
                        </m:e>
                      </m:sPre>
                    </m:oMath>
                  </m:oMathPara>
                </a14:m>
                <a:endParaRPr lang="ko-KR" altLang="en-US" sz="20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058" y="4509120"/>
                <a:ext cx="6624736" cy="1350050"/>
              </a:xfrm>
              <a:prstGeom prst="rect">
                <a:avLst/>
              </a:prstGeom>
              <a:blipFill rotWithShape="1">
                <a:blip r:embed="rId5"/>
                <a:stretch>
                  <a:fillRect b="-452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499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1560" y="692696"/>
            <a:ext cx="7920880" cy="547260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ko-KR" sz="2000" b="1" dirty="0" err="1">
                <a:solidFill>
                  <a:schemeClr val="accent5">
                    <a:lumMod val="50000"/>
                  </a:schemeClr>
                </a:solidFill>
              </a:rPr>
              <a:t>Postechium</a:t>
            </a:r>
            <a:r>
              <a:rPr lang="en-US" altLang="ko-KR" sz="2000" b="1" dirty="0">
                <a:solidFill>
                  <a:schemeClr val="accent5">
                    <a:lumMod val="50000"/>
                  </a:schemeClr>
                </a:solidFill>
              </a:rPr>
              <a:t> (Ps)</a:t>
            </a:r>
            <a:r>
              <a:rPr lang="ko-KR" altLang="en-US" sz="2000" b="1" dirty="0">
                <a:solidFill>
                  <a:schemeClr val="accent5">
                    <a:lumMod val="50000"/>
                  </a:schemeClr>
                </a:solidFill>
              </a:rPr>
              <a:t>과 </a:t>
            </a:r>
            <a:r>
              <a:rPr lang="en-US" altLang="ko-KR" sz="2000" b="1" dirty="0" err="1">
                <a:solidFill>
                  <a:schemeClr val="accent5">
                    <a:lumMod val="50000"/>
                  </a:schemeClr>
                </a:solidFill>
              </a:rPr>
              <a:t>Tohokium</a:t>
            </a:r>
            <a:r>
              <a:rPr lang="en-US" altLang="ko-KR" sz="2000" b="1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US" altLang="ko-KR" sz="2000" b="1" dirty="0" err="1">
                <a:solidFill>
                  <a:schemeClr val="accent5">
                    <a:lumMod val="50000"/>
                  </a:schemeClr>
                </a:solidFill>
              </a:rPr>
              <a:t>Tk</a:t>
            </a:r>
            <a:r>
              <a:rPr lang="en-US" altLang="ko-KR" sz="2000" b="1" dirty="0">
                <a:solidFill>
                  <a:schemeClr val="accent5">
                    <a:lumMod val="50000"/>
                  </a:schemeClr>
                </a:solidFill>
              </a:rPr>
              <a:t>) </a:t>
            </a:r>
            <a:r>
              <a:rPr lang="en-US" altLang="ko-KR" sz="2000" b="1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ko-KR" alt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원계에</a:t>
            </a:r>
            <a:r>
              <a:rPr lang="ko-KR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ko-KR" altLang="en-US" sz="2000" b="1" dirty="0">
                <a:solidFill>
                  <a:schemeClr val="accent5">
                    <a:lumMod val="50000"/>
                  </a:schemeClr>
                </a:solidFill>
              </a:rPr>
              <a:t>대한 실험 </a:t>
            </a:r>
            <a:r>
              <a:rPr lang="ko-KR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정보로</a:t>
            </a:r>
            <a:endParaRPr lang="en-US" altLang="ko-KR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ko-KR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이 </a:t>
            </a:r>
            <a:r>
              <a:rPr lang="en-US" altLang="ko-KR" sz="2000" b="1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ko-KR" alt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원계의</a:t>
            </a:r>
            <a:r>
              <a:rPr lang="ko-KR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ko-KR" sz="2000" b="1" dirty="0" smtClean="0">
                <a:solidFill>
                  <a:schemeClr val="accent5">
                    <a:lumMod val="50000"/>
                  </a:schemeClr>
                </a:solidFill>
              </a:rPr>
              <a:t>L </a:t>
            </a:r>
            <a:r>
              <a:rPr lang="en-US" altLang="ko-KR" sz="2000" b="1" dirty="0">
                <a:solidFill>
                  <a:schemeClr val="accent5">
                    <a:lumMod val="50000"/>
                  </a:schemeClr>
                </a:solidFill>
              </a:rPr>
              <a:t>parameter</a:t>
            </a:r>
            <a:r>
              <a:rPr lang="ko-KR" altLang="en-US" sz="2000" b="1" dirty="0">
                <a:solidFill>
                  <a:schemeClr val="accent5">
                    <a:lumMod val="50000"/>
                  </a:schemeClr>
                </a:solidFill>
              </a:rPr>
              <a:t>를 </a:t>
            </a:r>
            <a:r>
              <a:rPr lang="ko-KR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구하라</a:t>
            </a:r>
            <a:r>
              <a:rPr lang="en-US" altLang="ko-KR" sz="20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en-US" altLang="ko-KR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483768" y="3195265"/>
                <a:ext cx="3778535" cy="5891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0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000" i="1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altLang="ko-KR" sz="2000" i="1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  <m:r>
                          <a:rPr lang="en-US" altLang="ko-KR" sz="2000" i="1">
                            <a:latin typeface="Cambria Math"/>
                          </a:rPr>
                          <m:t>−</m:t>
                        </m:r>
                        <m:r>
                          <a:rPr lang="en-US" altLang="ko-KR" sz="2000" i="1">
                            <a:latin typeface="Cambria Math"/>
                          </a:rPr>
                          <m:t>𝑥</m:t>
                        </m:r>
                        <m:r>
                          <a:rPr lang="en-US" altLang="ko-KR" sz="2000" i="1">
                            <a:latin typeface="Cambria Math"/>
                          </a:rPr>
                          <m:t>∗∆</m:t>
                        </m:r>
                        <m:r>
                          <a:rPr lang="en-US" altLang="ko-KR" sz="2000" b="0" i="1" smtClean="0">
                            <a:latin typeface="Cambria Math"/>
                          </a:rPr>
                          <m:t>𝐺</m:t>
                        </m:r>
                      </m:num>
                      <m:den>
                        <m:r>
                          <a:rPr lang="en-US" altLang="ko-KR" sz="2000" b="0" i="1" dirty="0" smtClean="0"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n-US" altLang="ko-KR" sz="2000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ko-KR" sz="2000" i="1" dirty="0">
                                <a:latin typeface="Cambria Math"/>
                              </a:rPr>
                              <m:t>1−</m:t>
                            </m:r>
                            <m:r>
                              <a:rPr lang="en-US" altLang="ko-KR" sz="2000" b="0" i="1" dirty="0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r>
                  <a:rPr lang="ko-KR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ko-KR" sz="2000" i="1" dirty="0" smtClean="0">
                        <a:latin typeface="Cambria Math"/>
                      </a:rPr>
                      <m:t>= </m:t>
                    </m:r>
                    <m:r>
                      <a:rPr lang="en-US" altLang="ko-KR" sz="2000" b="0" i="0" dirty="0" smtClean="0">
                        <a:latin typeface="Cambria Math"/>
                      </a:rPr>
                      <m:t>{ </m:t>
                    </m:r>
                    <m:sPre>
                      <m:sPrePr>
                        <m:ctrlPr>
                          <a:rPr lang="en-US" altLang="ko-KR" sz="2000" b="0" i="1" dirty="0" smtClean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ko-KR" sz="2000" b="0" i="1" smtClean="0">
                            <a:latin typeface="Cambria Math"/>
                          </a:rPr>
                          <m:t>0</m:t>
                        </m:r>
                      </m:sup>
                      <m:e>
                        <m:sSub>
                          <m:sSubPr>
                            <m:ctrlPr>
                              <a:rPr lang="en-US" altLang="ko-KR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sPre>
                    <m:r>
                      <a:rPr lang="en-US" altLang="ko-KR" sz="2000" b="0" i="1" smtClean="0">
                        <a:latin typeface="Cambria Math"/>
                      </a:rPr>
                      <m:t>+</m:t>
                    </m:r>
                    <m:sPre>
                      <m:sPrePr>
                        <m:ctrlPr>
                          <a:rPr lang="en-US" altLang="ko-KR" sz="2000" i="1" dirty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ko-KR" sz="2000" b="0" i="1" smtClean="0">
                            <a:latin typeface="Cambria Math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altLang="ko-K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000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sPre>
                    <m:d>
                      <m:dPr>
                        <m:ctrlPr>
                          <a:rPr lang="en-US" altLang="ko-KR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latin typeface="Cambria Math"/>
                          </a:rPr>
                          <m:t>1−2</m:t>
                        </m:r>
                        <m:r>
                          <a:rPr lang="en-US" altLang="ko-KR" sz="2000" b="0" i="1" dirty="0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ko-KR" sz="2000" b="0" i="1" smtClean="0">
                        <a:latin typeface="Cambria Math"/>
                      </a:rPr>
                      <m:t>}</m:t>
                    </m:r>
                  </m:oMath>
                </a14:m>
                <a:endParaRPr lang="ko-KR" altLang="en-US" sz="20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3195265"/>
                <a:ext cx="3778535" cy="58913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29544" y="2362998"/>
                <a:ext cx="7584577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/>
                      </a:rPr>
                      <m:t>𝐵𝐶𝐶</m:t>
                    </m:r>
                    <m:r>
                      <a:rPr lang="en-US" altLang="ko-KR" sz="2000" b="0" i="1" smtClean="0">
                        <a:latin typeface="Cambria Math"/>
                      </a:rPr>
                      <m:t> : </m:t>
                    </m:r>
                    <m:sSub>
                      <m:sSubPr>
                        <m:ctrlPr>
                          <a:rPr lang="en-US" altLang="ko-KR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200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altLang="ko-KR" sz="20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ko-KR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ko-KR" sz="200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ko-KR" sz="20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2000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ko-KR" sz="2000" b="0" i="1" dirty="0" smtClean="0">
                            <a:latin typeface="Cambria Math"/>
                          </a:rPr>
                          <m:t>𝑃𝑠</m:t>
                        </m:r>
                      </m:sub>
                    </m:sSub>
                    <m:r>
                      <a:rPr lang="en-US" altLang="ko-KR" sz="2000" i="1">
                        <a:latin typeface="Cambria Math"/>
                        <a:ea typeface="Cambria Math"/>
                      </a:rPr>
                      <m:t>∆</m:t>
                    </m:r>
                    <m:sPre>
                      <m:sPrePr>
                        <m:ctrlPr>
                          <a:rPr lang="en-US" altLang="ko-KR" sz="2000" i="1" smtClean="0">
                            <a:latin typeface="Cambria Math"/>
                            <a:ea typeface="Cambria Math"/>
                          </a:rPr>
                        </m:ctrlPr>
                      </m:sPrePr>
                      <m:sub/>
                      <m:sup>
                        <m:r>
                          <a:rPr lang="en-US" altLang="ko-KR" i="1" smtClean="0">
                            <a:latin typeface="Cambria Math"/>
                            <a:ea typeface="Cambria Math"/>
                          </a:rPr>
                          <m:t>°</m:t>
                        </m:r>
                      </m:sup>
                      <m:e>
                        <m:sSup>
                          <m:sSupPr>
                            <m:ctrlPr>
                              <a:rPr lang="en-US" altLang="ko-KR" i="1" smtClean="0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ko-KR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/>
                                  </a:rPr>
                                  <m:t>𝑃𝑠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</a:rPr>
                              <m:t>𝑓𝑐𝑐</m:t>
                            </m:r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𝑏𝑐𝑐</m:t>
                            </m:r>
                          </m:sup>
                        </m:sSup>
                      </m:e>
                    </m:sPre>
                    <m:r>
                      <a:rPr lang="en-US" altLang="ko-KR" sz="2000" b="0" i="1" smtClean="0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US" altLang="ko-KR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20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ko-KR" sz="2000" b="0" i="1" dirty="0" smtClean="0">
                            <a:latin typeface="Cambria Math"/>
                          </a:rPr>
                          <m:t>𝑃𝑠</m:t>
                        </m:r>
                      </m:sub>
                    </m:sSub>
                    <m:d>
                      <m:dPr>
                        <m:ctrlPr>
                          <a:rPr lang="en-US" altLang="ko-KR" sz="20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2000" b="0" i="1" dirty="0" smtClean="0">
                            <a:latin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ko-KR" sz="20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000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2000" b="0" i="1" dirty="0" smtClean="0">
                                <a:latin typeface="Cambria Math"/>
                              </a:rPr>
                              <m:t>𝑃𝑠</m:t>
                            </m:r>
                          </m:sub>
                        </m:sSub>
                      </m:e>
                    </m:d>
                    <m:r>
                      <a:rPr lang="en-US" altLang="ko-KR" sz="2000" b="0" i="0" dirty="0" smtClean="0">
                        <a:latin typeface="Cambria Math"/>
                      </a:rPr>
                      <m:t>{ </m:t>
                    </m:r>
                    <m:sPre>
                      <m:sPrePr>
                        <m:ctrlPr>
                          <a:rPr lang="en-US" altLang="ko-KR" sz="2000" b="0" i="1" dirty="0" smtClean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ko-KR" sz="2000" b="0" i="1" smtClean="0">
                            <a:latin typeface="Cambria Math"/>
                          </a:rPr>
                          <m:t>0</m:t>
                        </m:r>
                      </m:sup>
                      <m:e>
                        <m:sSub>
                          <m:sSubPr>
                            <m:ctrlPr>
                              <a:rPr lang="en-US" altLang="ko-KR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sPre>
                    <m:r>
                      <a:rPr lang="en-US" altLang="ko-KR" sz="2000" b="0" i="1" smtClean="0">
                        <a:latin typeface="Cambria Math"/>
                      </a:rPr>
                      <m:t>+</m:t>
                    </m:r>
                    <m:sPre>
                      <m:sPrePr>
                        <m:ctrlPr>
                          <a:rPr lang="en-US" altLang="ko-KR" sz="2000" i="1" dirty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ko-KR" sz="2000" b="0" i="1" smtClean="0">
                            <a:latin typeface="Cambria Math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altLang="ko-K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000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sPre>
                    <m:d>
                      <m:dPr>
                        <m:ctrlPr>
                          <a:rPr lang="en-US" altLang="ko-KR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latin typeface="Cambria Math"/>
                          </a:rPr>
                          <m:t>1−2</m:t>
                        </m:r>
                        <m:sSub>
                          <m:sSubPr>
                            <m:ctrlPr>
                              <a:rPr lang="en-US" altLang="ko-KR" sz="20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000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2000" b="0" i="1" dirty="0" smtClean="0">
                                <a:latin typeface="Cambria Math"/>
                              </a:rPr>
                              <m:t>𝑃𝑠</m:t>
                            </m:r>
                          </m:sub>
                        </m:sSub>
                      </m:e>
                    </m:d>
                    <m:r>
                      <a:rPr lang="en-US" altLang="ko-KR" sz="2000" b="0" i="1" smtClean="0">
                        <a:latin typeface="Cambria Math"/>
                      </a:rPr>
                      <m:t>}</m:t>
                    </m:r>
                  </m:oMath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544" y="2362998"/>
                <a:ext cx="7584577" cy="424732"/>
              </a:xfrm>
              <a:prstGeom prst="rect">
                <a:avLst/>
              </a:prstGeom>
              <a:blipFill rotWithShape="1">
                <a:blip r:embed="rId3"/>
                <a:stretch>
                  <a:fillRect b="-1014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2483768" y="4009628"/>
                <a:ext cx="4824536" cy="122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0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000" i="1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altLang="ko-KR" sz="2000" i="1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  <m:r>
                          <a:rPr lang="en-US" altLang="ko-KR" sz="2000" i="1">
                            <a:latin typeface="Cambria Math"/>
                          </a:rPr>
                          <m:t>−</m:t>
                        </m:r>
                        <m:r>
                          <a:rPr lang="en-US" altLang="ko-KR" sz="2000" i="1">
                            <a:latin typeface="Cambria Math"/>
                          </a:rPr>
                          <m:t>𝑥</m:t>
                        </m:r>
                        <m:r>
                          <a:rPr lang="en-US" altLang="ko-KR" sz="2000" i="1">
                            <a:latin typeface="Cambria Math"/>
                          </a:rPr>
                          <m:t>∗∆</m:t>
                        </m:r>
                        <m:r>
                          <a:rPr lang="en-US" altLang="ko-KR" sz="2000" i="1">
                            <a:latin typeface="Cambria Math"/>
                          </a:rPr>
                          <m:t>𝐺</m:t>
                        </m:r>
                      </m:num>
                      <m:den>
                        <m:r>
                          <a:rPr lang="en-US" altLang="ko-KR" sz="2000" b="0" i="1" dirty="0" smtClean="0"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n-US" altLang="ko-KR" sz="2000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ko-KR" sz="2000" i="1" dirty="0">
                                <a:latin typeface="Cambria Math"/>
                              </a:rPr>
                              <m:t>1−</m:t>
                            </m:r>
                            <m:r>
                              <a:rPr lang="en-US" altLang="ko-KR" sz="2000" b="0" i="1" dirty="0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r>
                  <a:rPr lang="ko-KR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ko-KR" sz="2000" i="1" dirty="0" smtClean="0">
                        <a:latin typeface="Cambria Math"/>
                      </a:rPr>
                      <m:t>= </m:t>
                    </m:r>
                    <m:d>
                      <m:dPr>
                        <m:begChr m:val="{"/>
                        <m:endChr m:val="}"/>
                        <m:ctrlPr>
                          <a:rPr lang="en-US" altLang="ko-KR" sz="2000" b="0" i="1" dirty="0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sz="2000" i="1" smtClean="0">
                                <a:latin typeface="Cambria Math"/>
                              </a:rPr>
                            </m:ctrlPr>
                          </m:sSupPr>
                          <m:e>
                            <m:sPre>
                              <m:sPrePr>
                                <m:ctrlPr>
                                  <a:rPr lang="en-US" altLang="ko-KR" sz="2000" i="1" dirty="0">
                                    <a:latin typeface="Cambria Math"/>
                                  </a:rPr>
                                </m:ctrlPr>
                              </m:sPrePr>
                              <m:sub/>
                              <m:sup>
                                <m:r>
                                  <a:rPr lang="en-US" altLang="ko-KR" sz="2000" i="1">
                                    <a:latin typeface="Cambria Math"/>
                                  </a:rPr>
                                  <m:t>0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altLang="ko-KR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000" i="1">
                                        <a:latin typeface="Cambria Math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altLang="ko-KR" sz="2000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sPre>
                          </m:e>
                          <m:sup>
                            <m:r>
                              <a:rPr lang="en-US" altLang="ko-KR" sz="20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altLang="ko-KR" sz="2000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altLang="ko-KR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sPre>
                              <m:sPrePr>
                                <m:ctrlPr>
                                  <a:rPr lang="en-US" altLang="ko-KR" sz="2000" i="1" dirty="0">
                                    <a:latin typeface="Cambria Math"/>
                                  </a:rPr>
                                </m:ctrlPr>
                              </m:sPrePr>
                              <m:sub/>
                              <m:sup>
                                <m:r>
                                  <a:rPr lang="en-US" altLang="ko-KR" sz="2000" i="1">
                                    <a:latin typeface="Cambria Math"/>
                                  </a:rPr>
                                  <m:t>1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altLang="ko-KR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000" i="1">
                                        <a:latin typeface="Cambria Math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altLang="ko-KR" sz="2000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sPre>
                          </m:e>
                          <m:sup>
                            <m:r>
                              <a:rPr lang="en-US" altLang="ko-KR" sz="20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altLang="ko-KR" sz="2000" b="0" i="1" dirty="0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ko-KR" sz="2000" b="0" i="1" dirty="0" smtClean="0">
                        <a:latin typeface="Cambria Math"/>
                      </a:rPr>
                      <m:t>  </m:t>
                    </m:r>
                  </m:oMath>
                </a14:m>
                <a:endParaRPr lang="en-US" altLang="ko-KR" sz="2000" b="0" i="1" dirty="0" smtClean="0">
                  <a:latin typeface="Cambria Math"/>
                </a:endParaRPr>
              </a:p>
              <a:p>
                <a:endParaRPr lang="en-US" altLang="ko-KR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000" i="1">
                              <a:latin typeface="Cambria Math"/>
                            </a:rPr>
                          </m:ctrlPr>
                        </m:sSupPr>
                        <m:e>
                          <m:sPre>
                            <m:sPrePr>
                              <m:ctrlPr>
                                <a:rPr lang="en-US" altLang="ko-KR" sz="2000" i="1" dirty="0">
                                  <a:latin typeface="Cambria Math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2000" i="1">
                                  <a:latin typeface="Cambria Math"/>
                                </a:rPr>
                                <m:t>0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ko-KR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i="1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ko-KR" sz="20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sPre>
                        </m:e>
                        <m:sup>
                          <m:r>
                            <a:rPr lang="en-US" altLang="ko-KR" sz="20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ko-KR" sz="2000" b="0" i="1" smtClean="0">
                          <a:latin typeface="Cambria Math"/>
                        </a:rPr>
                        <m:t>=</m:t>
                      </m:r>
                      <m:sPre>
                        <m:sPrePr>
                          <m:ctrlPr>
                            <a:rPr lang="en-US" altLang="ko-KR" sz="2000" i="1" dirty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altLang="ko-KR" sz="2000" i="1">
                              <a:latin typeface="Cambria Math"/>
                            </a:rPr>
                            <m:t>0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2000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ko-KR" sz="20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sPre>
                      <m:r>
                        <a:rPr lang="en-US" altLang="ko-KR" sz="2000" b="0" i="1" smtClean="0">
                          <a:latin typeface="Cambria Math"/>
                        </a:rPr>
                        <m:t>+</m:t>
                      </m:r>
                      <m:sPre>
                        <m:sPrePr>
                          <m:ctrlPr>
                            <a:rPr lang="en-US" altLang="ko-KR" sz="2000" i="1" dirty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altLang="ko-KR" sz="2000" i="1">
                              <a:latin typeface="Cambria Math"/>
                            </a:rPr>
                            <m:t>1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2000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ko-KR" sz="20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sPre>
                      <m:r>
                        <a:rPr lang="en-US" altLang="ko-KR" sz="2000" b="0" i="1" smtClean="0">
                          <a:latin typeface="Cambria Math"/>
                        </a:rPr>
                        <m:t>,  </m:t>
                      </m:r>
                      <m:sSup>
                        <m:sSupPr>
                          <m:ctrlPr>
                            <a:rPr lang="en-US" altLang="ko-KR" sz="2000" i="1">
                              <a:latin typeface="Cambria Math"/>
                            </a:rPr>
                          </m:ctrlPr>
                        </m:sSupPr>
                        <m:e>
                          <m:sPre>
                            <m:sPrePr>
                              <m:ctrlPr>
                                <a:rPr lang="en-US" altLang="ko-KR" sz="2000" i="1" dirty="0">
                                  <a:latin typeface="Cambria Math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2000" i="1">
                                  <a:latin typeface="Cambria Math"/>
                                </a:rPr>
                                <m:t>1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ko-KR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i="1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ko-KR" sz="20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sPre>
                        </m:e>
                        <m:sup>
                          <m:r>
                            <a:rPr lang="en-US" altLang="ko-KR" sz="20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ko-KR" sz="2000" b="0" i="1" smtClean="0">
                          <a:latin typeface="Cambria Math"/>
                        </a:rPr>
                        <m:t>=−2</m:t>
                      </m:r>
                      <m:sPre>
                        <m:sPrePr>
                          <m:ctrlPr>
                            <a:rPr lang="en-US" altLang="ko-KR" sz="2000" i="1" dirty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altLang="ko-KR" sz="2000" i="1">
                              <a:latin typeface="Cambria Math"/>
                            </a:rPr>
                            <m:t>1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2000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ko-KR" sz="20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sPre>
                    </m:oMath>
                  </m:oMathPara>
                </a14:m>
                <a:endParaRPr lang="ko-KR" altLang="en-US" sz="20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4009628"/>
                <a:ext cx="4824536" cy="122764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29544" y="1844824"/>
                <a:ext cx="7644272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/>
                          </a:rPr>
                          <m:t>𝐹𝐶𝐶</m:t>
                        </m:r>
                        <m:r>
                          <a:rPr lang="en-US" altLang="ko-KR" sz="2000" b="0" i="1" smtClean="0">
                            <a:latin typeface="Cambria Math"/>
                          </a:rPr>
                          <m:t> : ∆</m:t>
                        </m:r>
                        <m:r>
                          <a:rPr lang="en-US" altLang="ko-KR" sz="20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ko-KR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ko-KR" sz="200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ko-KR" sz="20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2000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ko-KR" sz="2000" b="0" i="1" dirty="0" smtClean="0">
                            <a:latin typeface="Cambria Math"/>
                          </a:rPr>
                          <m:t>𝑇𝑘</m:t>
                        </m:r>
                      </m:sub>
                    </m:sSub>
                    <m:r>
                      <a:rPr lang="en-US" altLang="ko-KR" sz="2000" i="1">
                        <a:latin typeface="Cambria Math"/>
                        <a:ea typeface="Cambria Math"/>
                      </a:rPr>
                      <m:t>∆</m:t>
                    </m:r>
                    <m:sPre>
                      <m:sPrePr>
                        <m:ctrlPr>
                          <a:rPr lang="en-US" altLang="ko-KR" sz="2000" i="1" smtClean="0">
                            <a:latin typeface="Cambria Math"/>
                            <a:ea typeface="Cambria Math"/>
                          </a:rPr>
                        </m:ctrlPr>
                      </m:sPrePr>
                      <m:sub/>
                      <m:sup>
                        <m:r>
                          <a:rPr lang="en-US" altLang="ko-KR" i="1" smtClean="0">
                            <a:latin typeface="Cambria Math"/>
                            <a:ea typeface="Cambria Math"/>
                          </a:rPr>
                          <m:t>°</m:t>
                        </m:r>
                      </m:sup>
                      <m:e>
                        <m:sSup>
                          <m:sSupPr>
                            <m:ctrlPr>
                              <a:rPr lang="en-US" altLang="ko-KR" i="1" smtClean="0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ko-KR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/>
                                  </a:rPr>
                                  <m:t>𝑇𝑘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</a:rPr>
                              <m:t>𝑏𝑐𝑐</m:t>
                            </m:r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𝑓𝑐𝑐</m:t>
                            </m:r>
                          </m:sup>
                        </m:sSup>
                      </m:e>
                    </m:sPre>
                    <m:r>
                      <a:rPr lang="en-US" altLang="ko-KR" sz="20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ko-KR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20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ko-KR" sz="2000" b="0" i="1" dirty="0" smtClean="0">
                            <a:latin typeface="Cambria Math"/>
                          </a:rPr>
                          <m:t>𝑇𝑘</m:t>
                        </m:r>
                      </m:sub>
                    </m:sSub>
                    <m:d>
                      <m:dPr>
                        <m:ctrlPr>
                          <a:rPr lang="en-US" altLang="ko-KR" sz="20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2000" b="0" i="1" dirty="0" smtClean="0">
                            <a:latin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ko-KR" sz="20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000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2000" b="0" i="1" dirty="0" smtClean="0">
                                <a:latin typeface="Cambria Math"/>
                              </a:rPr>
                              <m:t>𝑇𝑘</m:t>
                            </m:r>
                          </m:sub>
                        </m:sSub>
                      </m:e>
                    </m:d>
                    <m:r>
                      <a:rPr lang="en-US" altLang="ko-KR" sz="2000" b="0" i="0" dirty="0" smtClean="0">
                        <a:latin typeface="Cambria Math"/>
                      </a:rPr>
                      <m:t>{ </m:t>
                    </m:r>
                    <m:sPre>
                      <m:sPrePr>
                        <m:ctrlPr>
                          <a:rPr lang="en-US" altLang="ko-KR" sz="2000" b="0" i="1" dirty="0" smtClean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ko-KR" sz="2000" b="0" i="1" smtClean="0">
                            <a:latin typeface="Cambria Math"/>
                          </a:rPr>
                          <m:t>0</m:t>
                        </m:r>
                      </m:sup>
                      <m:e>
                        <m:sSub>
                          <m:sSubPr>
                            <m:ctrlPr>
                              <a:rPr lang="en-US" altLang="ko-KR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sPre>
                    <m:r>
                      <a:rPr lang="en-US" altLang="ko-KR" sz="2000" b="0" i="1" smtClean="0">
                        <a:latin typeface="Cambria Math"/>
                      </a:rPr>
                      <m:t>+</m:t>
                    </m:r>
                    <m:sPre>
                      <m:sPrePr>
                        <m:ctrlPr>
                          <a:rPr lang="en-US" altLang="ko-KR" sz="2000" i="1" dirty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ko-KR" sz="2000" b="0" i="1" smtClean="0">
                            <a:latin typeface="Cambria Math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altLang="ko-K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000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sPre>
                    <m:d>
                      <m:dPr>
                        <m:ctrlPr>
                          <a:rPr lang="en-US" altLang="ko-KR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latin typeface="Cambria Math"/>
                          </a:rPr>
                          <m:t>1−2</m:t>
                        </m:r>
                        <m:sSub>
                          <m:sSubPr>
                            <m:ctrlPr>
                              <a:rPr lang="en-US" altLang="ko-KR" sz="20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000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2000" b="0" i="1" dirty="0" smtClean="0">
                                <a:latin typeface="Cambria Math"/>
                              </a:rPr>
                              <m:t>𝑇𝑘</m:t>
                            </m:r>
                          </m:sub>
                        </m:sSub>
                      </m:e>
                    </m:d>
                    <m:r>
                      <a:rPr lang="en-US" altLang="ko-KR" sz="2000" b="0" i="1" smtClean="0">
                        <a:latin typeface="Cambria Math"/>
                      </a:rPr>
                      <m:t>}</m:t>
                    </m:r>
                  </m:oMath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544" y="1844824"/>
                <a:ext cx="7644272" cy="424732"/>
              </a:xfrm>
              <a:prstGeom prst="rect">
                <a:avLst/>
              </a:prstGeom>
              <a:blipFill rotWithShape="1">
                <a:blip r:embed="rId5"/>
                <a:stretch>
                  <a:fillRect b="-1014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66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1560" y="692696"/>
            <a:ext cx="7920880" cy="547260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ko-KR" sz="2000" b="1" dirty="0" err="1">
                <a:solidFill>
                  <a:schemeClr val="accent5">
                    <a:lumMod val="50000"/>
                  </a:schemeClr>
                </a:solidFill>
              </a:rPr>
              <a:t>Postechium</a:t>
            </a:r>
            <a:r>
              <a:rPr lang="en-US" altLang="ko-KR" sz="2000" b="1" dirty="0">
                <a:solidFill>
                  <a:schemeClr val="accent5">
                    <a:lumMod val="50000"/>
                  </a:schemeClr>
                </a:solidFill>
              </a:rPr>
              <a:t> (Ps)</a:t>
            </a:r>
            <a:r>
              <a:rPr lang="ko-KR" altLang="en-US" sz="2000" b="1" dirty="0">
                <a:solidFill>
                  <a:schemeClr val="accent5">
                    <a:lumMod val="50000"/>
                  </a:schemeClr>
                </a:solidFill>
              </a:rPr>
              <a:t>과 </a:t>
            </a:r>
            <a:r>
              <a:rPr lang="en-US" altLang="ko-KR" sz="2000" b="1" dirty="0" err="1">
                <a:solidFill>
                  <a:schemeClr val="accent5">
                    <a:lumMod val="50000"/>
                  </a:schemeClr>
                </a:solidFill>
              </a:rPr>
              <a:t>Tohokium</a:t>
            </a:r>
            <a:r>
              <a:rPr lang="en-US" altLang="ko-KR" sz="2000" b="1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US" altLang="ko-KR" sz="2000" b="1" dirty="0" err="1">
                <a:solidFill>
                  <a:schemeClr val="accent5">
                    <a:lumMod val="50000"/>
                  </a:schemeClr>
                </a:solidFill>
              </a:rPr>
              <a:t>Tk</a:t>
            </a:r>
            <a:r>
              <a:rPr lang="en-US" altLang="ko-KR" sz="2000" b="1" dirty="0">
                <a:solidFill>
                  <a:schemeClr val="accent5">
                    <a:lumMod val="50000"/>
                  </a:schemeClr>
                </a:solidFill>
              </a:rPr>
              <a:t>) </a:t>
            </a:r>
            <a:r>
              <a:rPr lang="en-US" altLang="ko-KR" sz="2000" b="1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ko-KR" alt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원계에</a:t>
            </a:r>
            <a:r>
              <a:rPr lang="ko-KR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ko-KR" altLang="en-US" sz="2000" b="1" dirty="0">
                <a:solidFill>
                  <a:schemeClr val="accent5">
                    <a:lumMod val="50000"/>
                  </a:schemeClr>
                </a:solidFill>
              </a:rPr>
              <a:t>대한 실험 </a:t>
            </a:r>
            <a:r>
              <a:rPr lang="ko-KR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정보로</a:t>
            </a:r>
            <a:endParaRPr lang="en-US" altLang="ko-KR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ko-KR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이 </a:t>
            </a:r>
            <a:r>
              <a:rPr lang="en-US" altLang="ko-KR" sz="2000" b="1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ko-KR" alt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원계의</a:t>
            </a:r>
            <a:r>
              <a:rPr lang="ko-KR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ko-KR" sz="2000" b="1" dirty="0" smtClean="0">
                <a:solidFill>
                  <a:schemeClr val="accent5">
                    <a:lumMod val="50000"/>
                  </a:schemeClr>
                </a:solidFill>
              </a:rPr>
              <a:t>L </a:t>
            </a:r>
            <a:r>
              <a:rPr lang="en-US" altLang="ko-KR" sz="2000" b="1" dirty="0">
                <a:solidFill>
                  <a:schemeClr val="accent5">
                    <a:lumMod val="50000"/>
                  </a:schemeClr>
                </a:solidFill>
              </a:rPr>
              <a:t>parameter</a:t>
            </a:r>
            <a:r>
              <a:rPr lang="ko-KR" altLang="en-US" sz="2000" b="1" dirty="0">
                <a:solidFill>
                  <a:schemeClr val="accent5">
                    <a:lumMod val="50000"/>
                  </a:schemeClr>
                </a:solidFill>
              </a:rPr>
              <a:t>를 </a:t>
            </a:r>
            <a:r>
              <a:rPr lang="ko-KR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구하라</a:t>
            </a:r>
            <a:r>
              <a:rPr lang="en-US" altLang="ko-KR" sz="20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en-US" altLang="ko-KR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784697" y="3118987"/>
                <a:ext cx="6192688" cy="681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2000" i="1">
                            <a:latin typeface="Cambria Math"/>
                          </a:rPr>
                          <m:t>𝑅𝑇𝑙𝑛</m:t>
                        </m:r>
                        <m:f>
                          <m:fPr>
                            <m:ctrlPr>
                              <a:rPr lang="en-US" altLang="ko-KR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ko-KR" sz="2000" b="0" i="1" smtClean="0">
                                <a:latin typeface="Cambria Math"/>
                              </a:rPr>
                              <m:t>𝑎</m:t>
                            </m:r>
                          </m:num>
                          <m:den>
                            <m:r>
                              <a:rPr lang="en-US" altLang="ko-KR" sz="2000" b="0" i="1" smtClean="0">
                                <a:latin typeface="Cambria Math"/>
                              </a:rPr>
                              <m:t>𝑥</m:t>
                            </m:r>
                          </m:den>
                        </m:f>
                        <m:r>
                          <a:rPr lang="en-US" altLang="ko-KR" sz="2000" b="0" i="1" dirty="0" smtClean="0">
                            <a:latin typeface="Cambria Math"/>
                          </a:rPr>
                          <m:t> − </m:t>
                        </m:r>
                        <m:r>
                          <a:rPr lang="en-US" altLang="ko-KR" sz="2000" b="0" i="1" dirty="0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altLang="ko-KR" sz="2000" b="0" i="1" dirty="0" smtClean="0">
                            <a:latin typeface="Cambria Math"/>
                            <a:ea typeface="Cambria Math"/>
                          </a:rPr>
                          <m:t>𝐺</m:t>
                        </m:r>
                      </m:num>
                      <m:den>
                        <m:sSup>
                          <m:sSupPr>
                            <m:ctrlPr>
                              <a:rPr lang="en-US" altLang="ko-KR" sz="2000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2000" i="1" dirty="0">
                                <a:latin typeface="Cambria Math"/>
                              </a:rPr>
                              <m:t>(1−</m:t>
                            </m:r>
                            <m:r>
                              <a:rPr lang="en-US" altLang="ko-KR" sz="2000" b="0" i="1" dirty="0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altLang="ko-KR" sz="2000" i="1" dirty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ko-KR" sz="2000" i="1" dirty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ko-KR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</a:rPr>
                      <m:t>=</m:t>
                    </m:r>
                    <m:r>
                      <a:rPr lang="en-US" altLang="ko-KR" b="0" i="1" dirty="0" smtClean="0">
                        <a:latin typeface="Cambria Math"/>
                      </a:rPr>
                      <m:t> </m:t>
                    </m:r>
                    <m:r>
                      <a:rPr lang="en-US" altLang="ko-KR" b="0" i="0" dirty="0" smtClean="0">
                        <a:latin typeface="Cambria Math"/>
                      </a:rPr>
                      <m:t>{</m:t>
                    </m:r>
                    <m:sPre>
                      <m:sPrePr>
                        <m:ctrlPr>
                          <a:rPr lang="en-US" altLang="ko-KR" i="1" dirty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ko-KR" i="1">
                            <a:latin typeface="Cambria Math"/>
                          </a:rPr>
                          <m:t>0</m:t>
                        </m:r>
                      </m:sup>
                      <m:e>
                        <m:sSub>
                          <m:sSubPr>
                            <m:ctrlPr>
                              <a:rPr lang="en-US" altLang="ko-K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sPre>
                    <m:r>
                      <a:rPr lang="en-US" altLang="ko-KR" i="1">
                        <a:latin typeface="Cambria Math"/>
                      </a:rPr>
                      <m:t>+</m:t>
                    </m:r>
                    <m:sPre>
                      <m:sPrePr>
                        <m:ctrlPr>
                          <a:rPr lang="en-US" altLang="ko-KR" i="1" dirty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ko-KR" i="1">
                            <a:latin typeface="Cambria Math"/>
                          </a:rPr>
                          <m:t>0</m:t>
                        </m:r>
                      </m:sup>
                      <m:e>
                        <m:sSub>
                          <m:sSubPr>
                            <m:ctrlPr>
                              <a:rPr lang="en-US" altLang="ko-K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sPre>
                    <m:r>
                      <a:rPr lang="en-US" altLang="ko-KR" i="1">
                        <a:latin typeface="Cambria Math"/>
                      </a:rPr>
                      <m:t>∗</m:t>
                    </m:r>
                    <m:r>
                      <a:rPr lang="en-US" altLang="ko-KR" i="1">
                        <a:latin typeface="Cambria Math"/>
                      </a:rPr>
                      <m:t>𝑇</m:t>
                    </m:r>
                    <m:r>
                      <a:rPr lang="en-US" altLang="ko-KR" i="1">
                        <a:latin typeface="Cambria Math"/>
                      </a:rPr>
                      <m:t>+ </m:t>
                    </m:r>
                    <m:d>
                      <m:dPr>
                        <m:ctrlPr>
                          <a:rPr lang="en-US" altLang="ko-KR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/>
                          </a:rPr>
                          <m:t>1−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4</m:t>
                        </m:r>
                        <m:r>
                          <a:rPr lang="en-US" altLang="ko-KR" b="0" i="1" dirty="0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ko-KR" i="1">
                        <a:latin typeface="Cambria Math"/>
                      </a:rPr>
                      <m:t>(</m:t>
                    </m:r>
                    <m:sPre>
                      <m:sPrePr>
                        <m:ctrlPr>
                          <a:rPr lang="en-US" altLang="ko-KR" i="1" dirty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ko-KR" i="1">
                            <a:latin typeface="Cambria Math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altLang="ko-K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sPre>
                    <m:r>
                      <a:rPr lang="en-US" altLang="ko-KR" i="1">
                        <a:latin typeface="Cambria Math"/>
                      </a:rPr>
                      <m:t>+</m:t>
                    </m:r>
                    <m:sPre>
                      <m:sPrePr>
                        <m:ctrlPr>
                          <a:rPr lang="en-US" altLang="ko-KR" i="1" dirty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ko-KR" i="1">
                            <a:latin typeface="Cambria Math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altLang="ko-K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sPre>
                    <m:r>
                      <a:rPr lang="en-US" altLang="ko-KR" i="1">
                        <a:latin typeface="Cambria Math"/>
                      </a:rPr>
                      <m:t>∗</m:t>
                    </m:r>
                    <m:r>
                      <a:rPr lang="en-US" altLang="ko-KR" i="1">
                        <a:latin typeface="Cambria Math"/>
                      </a:rPr>
                      <m:t>𝑇</m:t>
                    </m:r>
                    <m:r>
                      <a:rPr lang="en-US" altLang="ko-KR" i="1">
                        <a:latin typeface="Cambria Math"/>
                      </a:rPr>
                      <m:t>)}</m:t>
                    </m:r>
                  </m:oMath>
                </a14:m>
                <a:endParaRPr lang="ko-KR" altLang="en-US" sz="20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697" y="3118987"/>
                <a:ext cx="6192688" cy="68153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784697" y="3800520"/>
                <a:ext cx="4776117" cy="6830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2000" i="1">
                            <a:latin typeface="Cambria Math"/>
                          </a:rPr>
                          <m:t>𝑅𝑇𝑙𝑛</m:t>
                        </m:r>
                        <m:f>
                          <m:fPr>
                            <m:ctrlPr>
                              <a:rPr lang="en-US" altLang="ko-KR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ko-KR" sz="2000" b="0" i="1" smtClean="0">
                                <a:latin typeface="Cambria Math"/>
                              </a:rPr>
                              <m:t>𝑎</m:t>
                            </m:r>
                          </m:num>
                          <m:den>
                            <m:r>
                              <a:rPr lang="en-US" altLang="ko-KR" sz="2000" b="0" i="1" dirty="0" smtClean="0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num>
                      <m:den>
                        <m:sSup>
                          <m:sSupPr>
                            <m:ctrlPr>
                              <a:rPr lang="en-US" altLang="ko-KR" sz="2000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2000" i="1" dirty="0">
                                <a:latin typeface="Cambria Math"/>
                              </a:rPr>
                              <m:t>(1−</m:t>
                            </m:r>
                            <m:r>
                              <a:rPr lang="en-US" altLang="ko-KR" sz="2000" b="0" i="1" dirty="0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altLang="ko-KR" sz="2000" i="1" dirty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ko-KR" sz="2000" i="1" dirty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ko-KR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ko-KR" sz="2000" i="1" dirty="0" smtClean="0">
                        <a:latin typeface="Cambria Math"/>
                      </a:rPr>
                      <m:t>=</m:t>
                    </m:r>
                    <m:r>
                      <a:rPr lang="en-US" altLang="ko-KR" sz="2000" b="0" i="1" dirty="0" smtClean="0">
                        <a:latin typeface="Cambria Math"/>
                      </a:rPr>
                      <m:t> </m:t>
                    </m:r>
                    <m:r>
                      <a:rPr lang="en-US" altLang="ko-KR" sz="2000" b="0" i="0" dirty="0" smtClean="0">
                        <a:latin typeface="Cambria Math"/>
                      </a:rPr>
                      <m:t>{</m:t>
                    </m:r>
                    <m:sPre>
                      <m:sPrePr>
                        <m:ctrlPr>
                          <a:rPr lang="en-US" altLang="ko-KR" sz="2000" b="0" i="1" dirty="0" smtClean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ko-KR" b="0" i="1" smtClean="0">
                            <a:latin typeface="Cambria Math"/>
                          </a:rPr>
                          <m:t>0</m:t>
                        </m:r>
                      </m:sup>
                      <m:e>
                        <m:r>
                          <a:rPr lang="en-US" altLang="ko-KR" b="0" i="1" smtClean="0">
                            <a:latin typeface="Cambria Math"/>
                          </a:rPr>
                          <m:t>𝐿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𝑇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)</m:t>
                        </m:r>
                      </m:e>
                    </m:sPre>
                    <m:r>
                      <a:rPr lang="en-US" altLang="ko-KR" sz="2000" i="1">
                        <a:latin typeface="Cambria Math"/>
                      </a:rPr>
                      <m:t>+ </m:t>
                    </m:r>
                    <m:d>
                      <m:dPr>
                        <m:ctrlPr>
                          <a:rPr lang="en-US" altLang="ko-K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2000" i="1">
                            <a:latin typeface="Cambria Math"/>
                          </a:rPr>
                          <m:t>1−</m:t>
                        </m:r>
                        <m:r>
                          <a:rPr lang="en-US" altLang="ko-KR" sz="2000" b="0" i="1" smtClean="0">
                            <a:latin typeface="Cambria Math"/>
                          </a:rPr>
                          <m:t>4</m:t>
                        </m:r>
                        <m:r>
                          <a:rPr lang="en-US" altLang="ko-KR" sz="2000" b="0" i="1" dirty="0" smtClean="0">
                            <a:latin typeface="Cambria Math"/>
                          </a:rPr>
                          <m:t>𝑥</m:t>
                        </m:r>
                      </m:e>
                    </m:d>
                    <m:sPre>
                      <m:sPrePr>
                        <m:ctrlPr>
                          <a:rPr lang="en-US" altLang="ko-KR" sz="2000" i="1" dirty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ko-KR" sz="2000" b="0" i="1" dirty="0" smtClean="0">
                            <a:latin typeface="Cambria Math"/>
                          </a:rPr>
                          <m:t>1</m:t>
                        </m:r>
                      </m:sup>
                      <m:e>
                        <m:r>
                          <a:rPr lang="en-US" altLang="ko-KR" i="1">
                            <a:latin typeface="Cambria Math"/>
                          </a:rPr>
                          <m:t>𝐿</m:t>
                        </m:r>
                        <m:r>
                          <a:rPr lang="en-US" altLang="ko-KR" i="1">
                            <a:latin typeface="Cambria Math"/>
                          </a:rPr>
                          <m:t>(</m:t>
                        </m:r>
                        <m:r>
                          <a:rPr lang="en-US" altLang="ko-KR" i="1">
                            <a:latin typeface="Cambria Math"/>
                          </a:rPr>
                          <m:t>𝑇</m:t>
                        </m:r>
                        <m:r>
                          <a:rPr lang="en-US" altLang="ko-KR" i="1">
                            <a:latin typeface="Cambria Math"/>
                          </a:rPr>
                          <m:t>)</m:t>
                        </m:r>
                      </m:e>
                    </m:sPre>
                    <m:r>
                      <a:rPr lang="en-US" altLang="ko-KR" sz="2000" i="1">
                        <a:latin typeface="Cambria Math"/>
                      </a:rPr>
                      <m:t>}</m:t>
                    </m:r>
                  </m:oMath>
                </a14:m>
                <a:endParaRPr lang="ko-KR" altLang="en-US" sz="20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697" y="3800520"/>
                <a:ext cx="4776117" cy="68307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784697" y="4503390"/>
                <a:ext cx="6624736" cy="1298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2000" i="1">
                            <a:latin typeface="Cambria Math"/>
                          </a:rPr>
                          <m:t>𝑅𝑇𝑙𝑛</m:t>
                        </m:r>
                        <m:f>
                          <m:fPr>
                            <m:ctrlPr>
                              <a:rPr lang="en-US" altLang="ko-KR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ko-KR" sz="2000" b="0" i="1" smtClean="0">
                                <a:latin typeface="Cambria Math"/>
                              </a:rPr>
                              <m:t>𝑎</m:t>
                            </m:r>
                          </m:num>
                          <m:den>
                            <m:r>
                              <a:rPr lang="en-US" altLang="ko-KR" sz="2000" b="0" i="1" dirty="0" smtClean="0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num>
                      <m:den>
                        <m:sSup>
                          <m:sSupPr>
                            <m:ctrlPr>
                              <a:rPr lang="en-US" altLang="ko-KR" sz="2000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2000" i="1" dirty="0">
                                <a:latin typeface="Cambria Math"/>
                              </a:rPr>
                              <m:t>(1−</m:t>
                            </m:r>
                            <m:r>
                              <a:rPr lang="en-US" altLang="ko-KR" sz="2000" b="0" i="1" dirty="0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altLang="ko-KR" sz="2000" i="1" dirty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ko-KR" sz="2000" i="1" dirty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ko-KR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ko-KR" sz="2400" i="1" dirty="0">
                        <a:latin typeface="Cambria Math"/>
                      </a:rPr>
                      <m:t>= </m:t>
                    </m:r>
                    <m:d>
                      <m:dPr>
                        <m:begChr m:val="{"/>
                        <m:endChr m:val="}"/>
                        <m:ctrlPr>
                          <a:rPr lang="en-US" altLang="ko-KR" sz="2400" i="1" dirty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sz="2400" i="1">
                                <a:latin typeface="Cambria Math"/>
                              </a:rPr>
                            </m:ctrlPr>
                          </m:sSupPr>
                          <m:e>
                            <m:sPre>
                              <m:sPrePr>
                                <m:ctrlPr>
                                  <a:rPr lang="en-US" altLang="ko-KR" sz="2400" i="1" dirty="0">
                                    <a:latin typeface="Cambria Math"/>
                                  </a:rPr>
                                </m:ctrlPr>
                              </m:sPrePr>
                              <m:sub/>
                              <m:sup>
                                <m:r>
                                  <a:rPr lang="en-US" altLang="ko-KR" sz="2400" i="1">
                                    <a:latin typeface="Cambria Math"/>
                                  </a:rPr>
                                  <m:t>0</m:t>
                                </m:r>
                              </m:sup>
                              <m:e>
                                <m:r>
                                  <a:rPr lang="en-US" altLang="ko-KR" sz="2400" i="1">
                                    <a:latin typeface="Cambria Math"/>
                                  </a:rPr>
                                  <m:t>𝐿</m:t>
                                </m:r>
                                <m:d>
                                  <m:dPr>
                                    <m:ctrlPr>
                                      <a:rPr lang="en-US" altLang="ko-KR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2400" i="1"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</m:d>
                              </m:e>
                            </m:sPre>
                          </m:e>
                          <m:sup>
                            <m:r>
                              <a:rPr lang="en-US" altLang="ko-KR" sz="24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altLang="ko-KR" sz="24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altLang="ko-KR" sz="2400" i="1">
                                <a:latin typeface="Cambria Math"/>
                              </a:rPr>
                            </m:ctrlPr>
                          </m:sSupPr>
                          <m:e>
                            <m:sPre>
                              <m:sPrePr>
                                <m:ctrlPr>
                                  <a:rPr lang="en-US" altLang="ko-KR" sz="2400" i="1" dirty="0">
                                    <a:latin typeface="Cambria Math"/>
                                  </a:rPr>
                                </m:ctrlPr>
                              </m:sPrePr>
                              <m:sub/>
                              <m:sup>
                                <m:r>
                                  <a:rPr lang="en-US" altLang="ko-KR" sz="2400" i="1">
                                    <a:latin typeface="Cambria Math"/>
                                  </a:rPr>
                                  <m:t>1</m:t>
                                </m:r>
                              </m:sup>
                              <m:e>
                                <m:r>
                                  <a:rPr lang="en-US" altLang="ko-KR" sz="2400" i="1">
                                    <a:latin typeface="Cambria Math"/>
                                  </a:rPr>
                                  <m:t>𝐿</m:t>
                                </m:r>
                                <m:d>
                                  <m:dPr>
                                    <m:ctrlPr>
                                      <a:rPr lang="en-US" altLang="ko-KR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2400" i="1"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</m:d>
                              </m:e>
                            </m:sPre>
                          </m:e>
                          <m:sup>
                            <m:r>
                              <a:rPr lang="en-US" altLang="ko-KR" sz="24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altLang="ko-KR" sz="2400" b="0" i="1" dirty="0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US" altLang="ko-KR" sz="2400" dirty="0" smtClean="0"/>
              </a:p>
              <a:p>
                <a:pPr algn="ctr"/>
                <a:endParaRPr lang="en-US" altLang="ko-KR" sz="200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000" i="1">
                              <a:latin typeface="Cambria Math"/>
                            </a:rPr>
                          </m:ctrlPr>
                        </m:sSupPr>
                        <m:e>
                          <m:sPre>
                            <m:sPrePr>
                              <m:ctrlPr>
                                <a:rPr lang="en-US" altLang="ko-KR" sz="2000" i="1" dirty="0">
                                  <a:latin typeface="Cambria Math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2000" i="1">
                                  <a:latin typeface="Cambria Math"/>
                                </a:rPr>
                                <m:t>0</m:t>
                              </m:r>
                            </m:sup>
                            <m:e>
                              <m:r>
                                <a:rPr lang="en-US" altLang="ko-KR" sz="2000" i="1">
                                  <a:latin typeface="Cambria Math"/>
                                </a:rPr>
                                <m:t>𝐿</m:t>
                              </m:r>
                              <m:d>
                                <m:dPr>
                                  <m:ctrlPr>
                                    <a:rPr lang="en-US" altLang="ko-KR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2000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sPre>
                        </m:e>
                        <m:sup>
                          <m:r>
                            <a:rPr lang="en-US" altLang="ko-KR" sz="20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ko-KR" sz="2000" i="1">
                          <a:latin typeface="Cambria Math"/>
                        </a:rPr>
                        <m:t>=</m:t>
                      </m:r>
                      <m:sPre>
                        <m:sPrePr>
                          <m:ctrlPr>
                            <a:rPr lang="en-US" altLang="ko-KR" sz="2000" i="1" dirty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altLang="ko-KR" sz="2000" i="1">
                              <a:latin typeface="Cambria Math"/>
                            </a:rPr>
                            <m:t>0</m:t>
                          </m:r>
                        </m:sup>
                        <m:e>
                          <m:r>
                            <a:rPr lang="en-US" altLang="ko-KR" sz="2000" i="1">
                              <a:latin typeface="Cambria Math"/>
                            </a:rPr>
                            <m:t>𝐿</m:t>
                          </m:r>
                          <m:r>
                            <a:rPr lang="en-US" altLang="ko-KR" sz="2000" i="1">
                              <a:latin typeface="Cambria Math"/>
                            </a:rPr>
                            <m:t>(</m:t>
                          </m:r>
                          <m:r>
                            <a:rPr lang="en-US" altLang="ko-KR" sz="2000" i="1">
                              <a:latin typeface="Cambria Math"/>
                            </a:rPr>
                            <m:t>𝑇</m:t>
                          </m:r>
                          <m:r>
                            <a:rPr lang="en-US" altLang="ko-KR" sz="2000" i="1">
                              <a:latin typeface="Cambria Math"/>
                            </a:rPr>
                            <m:t>)</m:t>
                          </m:r>
                        </m:e>
                      </m:sPre>
                      <m:r>
                        <a:rPr lang="en-US" altLang="ko-KR" sz="2000" i="1">
                          <a:latin typeface="Cambria Math"/>
                        </a:rPr>
                        <m:t>+</m:t>
                      </m:r>
                      <m:sPre>
                        <m:sPrePr>
                          <m:ctrlPr>
                            <a:rPr lang="en-US" altLang="ko-KR" sz="2000" i="1" dirty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altLang="ko-KR" sz="2000" i="1">
                              <a:latin typeface="Cambria Math"/>
                            </a:rPr>
                            <m:t>1</m:t>
                          </m:r>
                        </m:sup>
                        <m:e>
                          <m:r>
                            <a:rPr lang="en-US" altLang="ko-KR" sz="2000" i="1">
                              <a:latin typeface="Cambria Math"/>
                            </a:rPr>
                            <m:t>𝐿</m:t>
                          </m:r>
                          <m:r>
                            <a:rPr lang="en-US" altLang="ko-KR" sz="2000" i="1">
                              <a:latin typeface="Cambria Math"/>
                            </a:rPr>
                            <m:t>(</m:t>
                          </m:r>
                          <m:r>
                            <a:rPr lang="en-US" altLang="ko-KR" sz="2000" i="1">
                              <a:latin typeface="Cambria Math"/>
                            </a:rPr>
                            <m:t>𝑇</m:t>
                          </m:r>
                          <m:r>
                            <a:rPr lang="en-US" altLang="ko-KR" sz="2000" i="1">
                              <a:latin typeface="Cambria Math"/>
                            </a:rPr>
                            <m:t>)</m:t>
                          </m:r>
                        </m:e>
                      </m:sPre>
                      <m:r>
                        <a:rPr lang="en-US" altLang="ko-KR" sz="2000" i="1">
                          <a:latin typeface="Cambria Math"/>
                        </a:rPr>
                        <m:t>  ,</m:t>
                      </m:r>
                      <m:sSup>
                        <m:sSupPr>
                          <m:ctrlPr>
                            <a:rPr lang="en-US" altLang="ko-KR" sz="2000" i="1">
                              <a:latin typeface="Cambria Math"/>
                            </a:rPr>
                          </m:ctrlPr>
                        </m:sSupPr>
                        <m:e>
                          <m:sPre>
                            <m:sPrePr>
                              <m:ctrlPr>
                                <a:rPr lang="en-US" altLang="ko-KR" sz="2000" i="1" dirty="0">
                                  <a:latin typeface="Cambria Math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2000" i="1">
                                  <a:latin typeface="Cambria Math"/>
                                </a:rPr>
                                <m:t>1</m:t>
                              </m:r>
                            </m:sup>
                            <m:e>
                              <m:r>
                                <a:rPr lang="en-US" altLang="ko-KR" sz="2000" i="1">
                                  <a:latin typeface="Cambria Math"/>
                                </a:rPr>
                                <m:t>𝐿</m:t>
                              </m:r>
                              <m:d>
                                <m:dPr>
                                  <m:ctrlPr>
                                    <a:rPr lang="en-US" altLang="ko-KR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2000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sPre>
                        </m:e>
                        <m:sup>
                          <m:r>
                            <a:rPr lang="en-US" altLang="ko-KR" sz="20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ko-KR" sz="2000" i="1">
                          <a:latin typeface="Cambria Math"/>
                        </a:rPr>
                        <m:t>=−4</m:t>
                      </m:r>
                      <m:sPre>
                        <m:sPrePr>
                          <m:ctrlPr>
                            <a:rPr lang="en-US" altLang="ko-KR" sz="2000" i="1" dirty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altLang="ko-KR" sz="2000" i="1">
                              <a:latin typeface="Cambria Math"/>
                            </a:rPr>
                            <m:t>1</m:t>
                          </m:r>
                        </m:sup>
                        <m:e>
                          <m:r>
                            <a:rPr lang="en-US" altLang="ko-KR" sz="2000" i="1">
                              <a:latin typeface="Cambria Math"/>
                            </a:rPr>
                            <m:t>𝐿</m:t>
                          </m:r>
                          <m:r>
                            <a:rPr lang="en-US" altLang="ko-KR" sz="2000" i="1">
                              <a:latin typeface="Cambria Math"/>
                            </a:rPr>
                            <m:t>(</m:t>
                          </m:r>
                          <m:r>
                            <a:rPr lang="en-US" altLang="ko-KR" sz="2000" i="1">
                              <a:latin typeface="Cambria Math"/>
                            </a:rPr>
                            <m:t>𝑇</m:t>
                          </m:r>
                          <m:r>
                            <a:rPr lang="en-US" altLang="ko-KR" sz="2000" i="1">
                              <a:latin typeface="Cambria Math"/>
                            </a:rPr>
                            <m:t>)</m:t>
                          </m:r>
                        </m:e>
                      </m:sPre>
                    </m:oMath>
                  </m:oMathPara>
                </a14:m>
                <a:endParaRPr lang="ko-KR" altLang="en-US" sz="2000" i="1" dirty="0">
                  <a:latin typeface="Cambria Math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697" y="4503390"/>
                <a:ext cx="6624736" cy="1298625"/>
              </a:xfrm>
              <a:prstGeom prst="rect">
                <a:avLst/>
              </a:prstGeom>
              <a:blipFill rotWithShape="1">
                <a:blip r:embed="rId4"/>
                <a:stretch>
                  <a:fillRect b="-469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67383" y="1589887"/>
                <a:ext cx="8316416" cy="627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/>
                      </a:rPr>
                      <m:t>𝑅𝑇𝑙𝑛</m:t>
                    </m:r>
                    <m:f>
                      <m:fPr>
                        <m:ctrlPr>
                          <a:rPr lang="en-US" altLang="ko-KR" sz="20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ko-KR" sz="2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0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ko-KR" sz="2000" b="0" i="1" smtClean="0">
                                    <a:latin typeface="Cambria Math"/>
                                  </a:rPr>
                                  <m:t>𝑇𝑘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ko-KR" sz="2000" b="0" i="1" smtClean="0">
                                <a:latin typeface="Cambria Math"/>
                              </a:rPr>
                              <m:t>𝑓𝑐𝑐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altLang="ko-KR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/>
                              </a:rPr>
                              <m:t>𝑇𝑘</m:t>
                            </m:r>
                          </m:sub>
                        </m:sSub>
                      </m:den>
                    </m:f>
                  </m:oMath>
                </a14:m>
                <a:r>
                  <a:rPr lang="ko-KR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ko-KR" sz="1600" i="1" dirty="0">
                        <a:latin typeface="Cambria Math"/>
                      </a:rPr>
                      <m:t>=</m:t>
                    </m:r>
                    <m:r>
                      <a:rPr lang="en-US" altLang="ko-KR" sz="1600" i="1" dirty="0" smtClean="0">
                        <a:latin typeface="Cambria Math"/>
                        <a:ea typeface="Cambria Math"/>
                      </a:rPr>
                      <m:t>∆</m:t>
                    </m:r>
                    <m:sSup>
                      <m:sSupPr>
                        <m:ctrlPr>
                          <a:rPr lang="en-US" altLang="ko-KR" sz="1600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sz="1600" i="1" dirty="0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600" b="0" i="1" dirty="0" smtClean="0">
                                <a:latin typeface="Cambria Math"/>
                                <a:ea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sz="1600" b="0" i="1" dirty="0" smtClean="0">
                                <a:latin typeface="Cambria Math"/>
                                <a:ea typeface="Cambria Math"/>
                              </a:rPr>
                              <m:t>𝑇𝑘</m:t>
                            </m:r>
                          </m:sub>
                        </m:sSub>
                      </m:e>
                      <m:sup>
                        <m:r>
                          <a:rPr lang="en-US" altLang="ko-KR" sz="1600" b="0" i="1" dirty="0" smtClean="0">
                            <a:latin typeface="Cambria Math"/>
                            <a:ea typeface="Cambria Math"/>
                          </a:rPr>
                          <m:t>𝑏𝑐𝑐</m:t>
                        </m:r>
                        <m:r>
                          <a:rPr lang="en-US" altLang="ko-KR" sz="1600" b="0" i="1" dirty="0" smtClean="0"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n-US" altLang="ko-KR" sz="1600" b="0" i="1" dirty="0" smtClean="0">
                            <a:latin typeface="Cambria Math"/>
                            <a:ea typeface="Cambria Math"/>
                          </a:rPr>
                          <m:t>𝑓𝑐𝑐</m:t>
                        </m:r>
                      </m:sup>
                    </m:sSup>
                    <m:r>
                      <a:rPr lang="en-US" altLang="ko-KR" sz="1600" b="0" i="1" dirty="0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ko-KR" sz="16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1600" b="0" i="1" dirty="0" smtClean="0">
                            <a:latin typeface="Cambria Math"/>
                          </a:rPr>
                          <m:t>(</m:t>
                        </m:r>
                        <m:r>
                          <a:rPr lang="en-US" altLang="ko-KR" sz="1600" i="1" dirty="0">
                            <a:latin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ko-KR" sz="16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600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1600" b="0" i="1" dirty="0" smtClean="0">
                                <a:latin typeface="Cambria Math"/>
                              </a:rPr>
                              <m:t>𝑇𝑘</m:t>
                            </m:r>
                          </m:sub>
                        </m:sSub>
                        <m:r>
                          <a:rPr lang="en-US" altLang="ko-KR" sz="1600" b="0" i="1" dirty="0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altLang="ko-KR" sz="16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ko-KR" sz="1600" b="0" i="1" dirty="0" smtClean="0">
                        <a:latin typeface="Cambria Math"/>
                      </a:rPr>
                      <m:t> </m:t>
                    </m:r>
                    <m:r>
                      <a:rPr lang="en-US" altLang="ko-KR" sz="1600" b="0" i="0" dirty="0" smtClean="0">
                        <a:latin typeface="Cambria Math"/>
                      </a:rPr>
                      <m:t>{</m:t>
                    </m:r>
                    <m:sPre>
                      <m:sPrePr>
                        <m:ctrlPr>
                          <a:rPr lang="en-US" altLang="ko-KR" sz="1600" i="1" dirty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ko-KR" sz="1600" i="1">
                            <a:latin typeface="Cambria Math"/>
                          </a:rPr>
                          <m:t>0</m:t>
                        </m:r>
                      </m:sup>
                      <m:e>
                        <m:sSub>
                          <m:sSubPr>
                            <m:ctrlPr>
                              <a:rPr lang="en-US" altLang="ko-KR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sPre>
                    <m:r>
                      <a:rPr lang="en-US" altLang="ko-KR" sz="1600" i="1">
                        <a:latin typeface="Cambria Math"/>
                      </a:rPr>
                      <m:t>+</m:t>
                    </m:r>
                    <m:sPre>
                      <m:sPrePr>
                        <m:ctrlPr>
                          <a:rPr lang="en-US" altLang="ko-KR" sz="1600" i="1" dirty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ko-KR" sz="1600" i="1">
                            <a:latin typeface="Cambria Math"/>
                          </a:rPr>
                          <m:t>0</m:t>
                        </m:r>
                      </m:sup>
                      <m:e>
                        <m:sSub>
                          <m:sSubPr>
                            <m:ctrlPr>
                              <a:rPr lang="en-US" altLang="ko-KR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sPre>
                    <m:r>
                      <a:rPr lang="en-US" altLang="ko-KR" sz="1600" i="1">
                        <a:latin typeface="Cambria Math"/>
                      </a:rPr>
                      <m:t>∗</m:t>
                    </m:r>
                    <m:r>
                      <a:rPr lang="en-US" altLang="ko-KR" sz="1600" i="1">
                        <a:latin typeface="Cambria Math"/>
                      </a:rPr>
                      <m:t>𝑇</m:t>
                    </m:r>
                    <m:r>
                      <a:rPr lang="en-US" altLang="ko-KR" sz="1600" i="1">
                        <a:latin typeface="Cambria Math"/>
                      </a:rPr>
                      <m:t>+ </m:t>
                    </m:r>
                    <m:d>
                      <m:dPr>
                        <m:ctrlPr>
                          <a:rPr lang="en-US" altLang="ko-KR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1600" i="1">
                            <a:latin typeface="Cambria Math"/>
                          </a:rPr>
                          <m:t>1−</m:t>
                        </m:r>
                        <m:r>
                          <a:rPr lang="en-US" altLang="ko-KR" sz="1600" b="0" i="1" smtClean="0">
                            <a:latin typeface="Cambria Math"/>
                          </a:rPr>
                          <m:t>4</m:t>
                        </m:r>
                        <m:sSub>
                          <m:sSubPr>
                            <m:ctrlPr>
                              <a:rPr lang="en-US" altLang="ko-KR" sz="16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600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1600" b="0" i="1" dirty="0" smtClean="0">
                                <a:latin typeface="Cambria Math"/>
                              </a:rPr>
                              <m:t>𝑇𝑘</m:t>
                            </m:r>
                          </m:sub>
                        </m:sSub>
                      </m:e>
                    </m:d>
                    <m:r>
                      <a:rPr lang="en-US" altLang="ko-KR" sz="1600" i="1">
                        <a:latin typeface="Cambria Math"/>
                      </a:rPr>
                      <m:t>(</m:t>
                    </m:r>
                    <m:sPre>
                      <m:sPrePr>
                        <m:ctrlPr>
                          <a:rPr lang="en-US" altLang="ko-KR" sz="1600" i="1" dirty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ko-KR" sz="1600" i="1">
                            <a:latin typeface="Cambria Math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altLang="ko-KR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sPre>
                    <m:r>
                      <a:rPr lang="en-US" altLang="ko-KR" sz="1600" i="1">
                        <a:latin typeface="Cambria Math"/>
                      </a:rPr>
                      <m:t>+</m:t>
                    </m:r>
                    <m:sPre>
                      <m:sPrePr>
                        <m:ctrlPr>
                          <a:rPr lang="en-US" altLang="ko-KR" sz="1600" i="1" dirty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ko-KR" sz="1600" i="1">
                            <a:latin typeface="Cambria Math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altLang="ko-KR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sPre>
                    <m:r>
                      <a:rPr lang="en-US" altLang="ko-KR" sz="1600" i="1">
                        <a:latin typeface="Cambria Math"/>
                      </a:rPr>
                      <m:t>∗</m:t>
                    </m:r>
                    <m:r>
                      <a:rPr lang="en-US" altLang="ko-KR" sz="1600" i="1">
                        <a:latin typeface="Cambria Math"/>
                      </a:rPr>
                      <m:t>𝑇</m:t>
                    </m:r>
                    <m:r>
                      <a:rPr lang="en-US" altLang="ko-KR" sz="1600" i="1">
                        <a:latin typeface="Cambria Math"/>
                      </a:rPr>
                      <m:t>)}</m:t>
                    </m:r>
                  </m:oMath>
                </a14:m>
                <a:endParaRPr lang="ko-KR" altLang="en-US" sz="20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83" y="1589887"/>
                <a:ext cx="8316416" cy="62747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567383" y="2217366"/>
                <a:ext cx="8316416" cy="636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/>
                      </a:rPr>
                      <m:t>𝑅𝑇𝑙𝑛</m:t>
                    </m:r>
                    <m:f>
                      <m:fPr>
                        <m:ctrlPr>
                          <a:rPr lang="en-US" altLang="ko-KR" sz="20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ko-KR" sz="2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0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ko-KR" sz="2000" b="0" i="1" smtClean="0">
                                    <a:latin typeface="Cambria Math"/>
                                  </a:rPr>
                                  <m:t>𝑃𝑠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ko-KR" sz="2000" b="0" i="1" smtClean="0">
                                <a:latin typeface="Cambria Math"/>
                              </a:rPr>
                              <m:t>𝑏𝑐𝑐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altLang="ko-KR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/>
                              </a:rPr>
                              <m:t>𝑃𝑠</m:t>
                            </m:r>
                          </m:sub>
                        </m:sSub>
                      </m:den>
                    </m:f>
                  </m:oMath>
                </a14:m>
                <a:r>
                  <a:rPr lang="ko-KR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ko-KR" sz="1600" i="1" dirty="0">
                        <a:latin typeface="Cambria Math"/>
                      </a:rPr>
                      <m:t>=</m:t>
                    </m:r>
                    <m:r>
                      <a:rPr lang="en-US" altLang="ko-KR" sz="1600" i="1" dirty="0" smtClean="0">
                        <a:latin typeface="Cambria Math"/>
                        <a:ea typeface="Cambria Math"/>
                      </a:rPr>
                      <m:t>∆</m:t>
                    </m:r>
                    <m:sSup>
                      <m:sSupPr>
                        <m:ctrlPr>
                          <a:rPr lang="en-US" altLang="ko-KR" sz="1600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sz="1600" i="1" dirty="0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600" b="0" i="1" dirty="0" smtClean="0">
                                <a:latin typeface="Cambria Math"/>
                                <a:ea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sz="1600" b="0" i="1" dirty="0" smtClean="0">
                                <a:latin typeface="Cambria Math"/>
                                <a:ea typeface="Cambria Math"/>
                              </a:rPr>
                              <m:t>𝑃𝑠</m:t>
                            </m:r>
                          </m:sub>
                        </m:sSub>
                      </m:e>
                      <m:sup>
                        <m:r>
                          <a:rPr lang="en-US" altLang="ko-KR" sz="1600" b="0" i="1" dirty="0" smtClean="0">
                            <a:latin typeface="Cambria Math"/>
                            <a:ea typeface="Cambria Math"/>
                          </a:rPr>
                          <m:t>𝑓𝑐𝑐</m:t>
                        </m:r>
                        <m:r>
                          <a:rPr lang="en-US" altLang="ko-KR" sz="1600" b="0" i="1" dirty="0" smtClean="0"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n-US" altLang="ko-KR" sz="1600" b="0" i="1" dirty="0" smtClean="0">
                            <a:latin typeface="Cambria Math"/>
                            <a:ea typeface="Cambria Math"/>
                          </a:rPr>
                          <m:t>𝑏𝑐𝑐</m:t>
                        </m:r>
                      </m:sup>
                    </m:sSup>
                    <m:r>
                      <a:rPr lang="en-US" altLang="ko-KR" sz="1600" b="0" i="1" dirty="0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ko-KR" sz="16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1600" b="0" i="1" dirty="0" smtClean="0">
                            <a:latin typeface="Cambria Math"/>
                          </a:rPr>
                          <m:t>(</m:t>
                        </m:r>
                        <m:r>
                          <a:rPr lang="en-US" altLang="ko-KR" sz="1600" i="1" dirty="0">
                            <a:latin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ko-KR" sz="16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600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1600" b="0" i="1" dirty="0" smtClean="0">
                                <a:latin typeface="Cambria Math"/>
                              </a:rPr>
                              <m:t>𝑃𝑠</m:t>
                            </m:r>
                          </m:sub>
                        </m:sSub>
                        <m:r>
                          <a:rPr lang="en-US" altLang="ko-KR" sz="1600" b="0" i="1" dirty="0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altLang="ko-KR" sz="16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ko-KR" sz="1600" b="0" i="1" dirty="0" smtClean="0">
                        <a:latin typeface="Cambria Math"/>
                      </a:rPr>
                      <m:t> </m:t>
                    </m:r>
                    <m:r>
                      <a:rPr lang="en-US" altLang="ko-KR" sz="1600" b="0" i="0" dirty="0" smtClean="0">
                        <a:latin typeface="Cambria Math"/>
                      </a:rPr>
                      <m:t>{</m:t>
                    </m:r>
                    <m:sPre>
                      <m:sPrePr>
                        <m:ctrlPr>
                          <a:rPr lang="en-US" altLang="ko-KR" sz="1600" i="1" dirty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ko-KR" sz="1600" i="1">
                            <a:latin typeface="Cambria Math"/>
                          </a:rPr>
                          <m:t>0</m:t>
                        </m:r>
                      </m:sup>
                      <m:e>
                        <m:sSub>
                          <m:sSubPr>
                            <m:ctrlPr>
                              <a:rPr lang="en-US" altLang="ko-KR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sPre>
                    <m:r>
                      <a:rPr lang="en-US" altLang="ko-KR" sz="1600" i="1">
                        <a:latin typeface="Cambria Math"/>
                      </a:rPr>
                      <m:t>+</m:t>
                    </m:r>
                    <m:sPre>
                      <m:sPrePr>
                        <m:ctrlPr>
                          <a:rPr lang="en-US" altLang="ko-KR" sz="1600" i="1" dirty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ko-KR" sz="1600" i="1">
                            <a:latin typeface="Cambria Math"/>
                          </a:rPr>
                          <m:t>0</m:t>
                        </m:r>
                      </m:sup>
                      <m:e>
                        <m:sSub>
                          <m:sSubPr>
                            <m:ctrlPr>
                              <a:rPr lang="en-US" altLang="ko-KR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sPre>
                    <m:r>
                      <a:rPr lang="en-US" altLang="ko-KR" sz="1600" i="1">
                        <a:latin typeface="Cambria Math"/>
                      </a:rPr>
                      <m:t>∗</m:t>
                    </m:r>
                    <m:r>
                      <a:rPr lang="en-US" altLang="ko-KR" sz="1600" i="1">
                        <a:latin typeface="Cambria Math"/>
                      </a:rPr>
                      <m:t>𝑇</m:t>
                    </m:r>
                    <m:r>
                      <a:rPr lang="en-US" altLang="ko-KR" sz="1600" i="1">
                        <a:latin typeface="Cambria Math"/>
                      </a:rPr>
                      <m:t>+ </m:t>
                    </m:r>
                    <m:d>
                      <m:dPr>
                        <m:ctrlPr>
                          <a:rPr lang="en-US" altLang="ko-KR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1600" i="1">
                            <a:latin typeface="Cambria Math"/>
                          </a:rPr>
                          <m:t>1−</m:t>
                        </m:r>
                        <m:r>
                          <a:rPr lang="en-US" altLang="ko-KR" sz="1600" b="0" i="1" smtClean="0">
                            <a:latin typeface="Cambria Math"/>
                          </a:rPr>
                          <m:t>4</m:t>
                        </m:r>
                        <m:sSub>
                          <m:sSubPr>
                            <m:ctrlPr>
                              <a:rPr lang="en-US" altLang="ko-KR" sz="16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600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1600" b="0" i="1" dirty="0" smtClean="0">
                                <a:latin typeface="Cambria Math"/>
                              </a:rPr>
                              <m:t>𝑃𝑠</m:t>
                            </m:r>
                          </m:sub>
                        </m:sSub>
                      </m:e>
                    </m:d>
                    <m:r>
                      <a:rPr lang="en-US" altLang="ko-KR" sz="1600" i="1">
                        <a:latin typeface="Cambria Math"/>
                      </a:rPr>
                      <m:t>(</m:t>
                    </m:r>
                    <m:sPre>
                      <m:sPrePr>
                        <m:ctrlPr>
                          <a:rPr lang="en-US" altLang="ko-KR" sz="1600" i="1" dirty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ko-KR" sz="1600" i="1">
                            <a:latin typeface="Cambria Math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altLang="ko-KR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sPre>
                    <m:r>
                      <a:rPr lang="en-US" altLang="ko-KR" sz="1600" i="1">
                        <a:latin typeface="Cambria Math"/>
                      </a:rPr>
                      <m:t>+</m:t>
                    </m:r>
                    <m:sPre>
                      <m:sPrePr>
                        <m:ctrlPr>
                          <a:rPr lang="en-US" altLang="ko-KR" sz="1600" i="1" dirty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ko-KR" sz="1600" i="1">
                            <a:latin typeface="Cambria Math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altLang="ko-KR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sPre>
                    <m:r>
                      <a:rPr lang="en-US" altLang="ko-KR" sz="1600" i="1">
                        <a:latin typeface="Cambria Math"/>
                      </a:rPr>
                      <m:t>∗</m:t>
                    </m:r>
                    <m:r>
                      <a:rPr lang="en-US" altLang="ko-KR" sz="1600" i="1">
                        <a:latin typeface="Cambria Math"/>
                      </a:rPr>
                      <m:t>𝑇</m:t>
                    </m:r>
                    <m:r>
                      <a:rPr lang="en-US" altLang="ko-KR" sz="1600" i="1">
                        <a:latin typeface="Cambria Math"/>
                      </a:rPr>
                      <m:t>)}</m:t>
                    </m:r>
                  </m:oMath>
                </a14:m>
                <a:endParaRPr lang="ko-KR" altLang="en-US" sz="20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83" y="2217366"/>
                <a:ext cx="8316416" cy="63632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05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1560" y="692696"/>
            <a:ext cx="7920880" cy="547260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ko-KR" sz="2000" b="1" dirty="0" err="1">
                <a:solidFill>
                  <a:schemeClr val="accent5">
                    <a:lumMod val="50000"/>
                  </a:schemeClr>
                </a:solidFill>
              </a:rPr>
              <a:t>Postechium</a:t>
            </a:r>
            <a:r>
              <a:rPr lang="en-US" altLang="ko-KR" sz="2000" b="1" dirty="0">
                <a:solidFill>
                  <a:schemeClr val="accent5">
                    <a:lumMod val="50000"/>
                  </a:schemeClr>
                </a:solidFill>
              </a:rPr>
              <a:t> (Ps)</a:t>
            </a:r>
            <a:r>
              <a:rPr lang="ko-KR" altLang="en-US" sz="2000" b="1" dirty="0">
                <a:solidFill>
                  <a:schemeClr val="accent5">
                    <a:lumMod val="50000"/>
                  </a:schemeClr>
                </a:solidFill>
              </a:rPr>
              <a:t>과 </a:t>
            </a:r>
            <a:r>
              <a:rPr lang="en-US" altLang="ko-KR" sz="2000" b="1" dirty="0" err="1">
                <a:solidFill>
                  <a:schemeClr val="accent5">
                    <a:lumMod val="50000"/>
                  </a:schemeClr>
                </a:solidFill>
              </a:rPr>
              <a:t>Tohokium</a:t>
            </a:r>
            <a:r>
              <a:rPr lang="en-US" altLang="ko-KR" sz="2000" b="1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US" altLang="ko-KR" sz="2000" b="1" dirty="0" err="1">
                <a:solidFill>
                  <a:schemeClr val="accent5">
                    <a:lumMod val="50000"/>
                  </a:schemeClr>
                </a:solidFill>
              </a:rPr>
              <a:t>Tk</a:t>
            </a:r>
            <a:r>
              <a:rPr lang="en-US" altLang="ko-KR" sz="2000" b="1" dirty="0">
                <a:solidFill>
                  <a:schemeClr val="accent5">
                    <a:lumMod val="50000"/>
                  </a:schemeClr>
                </a:solidFill>
              </a:rPr>
              <a:t>) </a:t>
            </a:r>
            <a:r>
              <a:rPr lang="en-US" altLang="ko-KR" sz="2000" b="1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ko-KR" alt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원계에</a:t>
            </a:r>
            <a:r>
              <a:rPr lang="ko-KR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ko-KR" altLang="en-US" sz="2000" b="1" dirty="0">
                <a:solidFill>
                  <a:schemeClr val="accent5">
                    <a:lumMod val="50000"/>
                  </a:schemeClr>
                </a:solidFill>
              </a:rPr>
              <a:t>대한 실험 </a:t>
            </a:r>
            <a:r>
              <a:rPr lang="ko-KR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정보로</a:t>
            </a:r>
            <a:endParaRPr lang="en-US" altLang="ko-KR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ko-KR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이 </a:t>
            </a:r>
            <a:r>
              <a:rPr lang="en-US" altLang="ko-KR" sz="2000" b="1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ko-KR" alt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원계의</a:t>
            </a:r>
            <a:r>
              <a:rPr lang="ko-KR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ko-KR" sz="2000" b="1" dirty="0" smtClean="0">
                <a:solidFill>
                  <a:schemeClr val="accent5">
                    <a:lumMod val="50000"/>
                  </a:schemeClr>
                </a:solidFill>
              </a:rPr>
              <a:t>L </a:t>
            </a:r>
            <a:r>
              <a:rPr lang="en-US" altLang="ko-KR" sz="2000" b="1" dirty="0">
                <a:solidFill>
                  <a:schemeClr val="accent5">
                    <a:lumMod val="50000"/>
                  </a:schemeClr>
                </a:solidFill>
              </a:rPr>
              <a:t>parameter</a:t>
            </a:r>
            <a:r>
              <a:rPr lang="ko-KR" altLang="en-US" sz="2000" b="1" dirty="0">
                <a:solidFill>
                  <a:schemeClr val="accent5">
                    <a:lumMod val="50000"/>
                  </a:schemeClr>
                </a:solidFill>
              </a:rPr>
              <a:t>를 </a:t>
            </a:r>
            <a:r>
              <a:rPr lang="ko-KR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구하라</a:t>
            </a:r>
            <a:r>
              <a:rPr lang="en-US" altLang="ko-KR" sz="20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en-US" altLang="ko-KR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그림 6"/>
          <p:cNvPicPr/>
          <p:nvPr/>
        </p:nvPicPr>
        <p:blipFill rotWithShape="1">
          <a:blip r:embed="rId2"/>
          <a:srcRect l="24464" t="23077" r="38258" b="23669"/>
          <a:stretch/>
        </p:blipFill>
        <p:spPr bwMode="auto">
          <a:xfrm>
            <a:off x="2051720" y="1988840"/>
            <a:ext cx="5214196" cy="41764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7036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1560" y="692696"/>
            <a:ext cx="7920880" cy="547260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sz="2000" b="1" dirty="0" smtClean="0">
                <a:solidFill>
                  <a:schemeClr val="accent5">
                    <a:lumMod val="50000"/>
                  </a:schemeClr>
                </a:solidFill>
              </a:rPr>
              <a:t>Code</a:t>
            </a:r>
            <a:endParaRPr lang="en-US" altLang="ko-KR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ko-KR" alt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403648" y="1642409"/>
            <a:ext cx="6552728" cy="4176464"/>
            <a:chOff x="1711007" y="1475007"/>
            <a:chExt cx="5721985" cy="3530380"/>
          </a:xfrm>
        </p:grpSpPr>
        <p:pic>
          <p:nvPicPr>
            <p:cNvPr id="20" name="그림 19"/>
            <p:cNvPicPr/>
            <p:nvPr/>
          </p:nvPicPr>
          <p:blipFill rotWithShape="1">
            <a:blip r:embed="rId2"/>
            <a:srcRect l="51396" t="47292" r="16173" b="20943"/>
            <a:stretch/>
          </p:blipFill>
          <p:spPr bwMode="auto">
            <a:xfrm>
              <a:off x="1711007" y="1852612"/>
              <a:ext cx="5721985" cy="31527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그림 20"/>
            <p:cNvPicPr/>
            <p:nvPr/>
          </p:nvPicPr>
          <p:blipFill rotWithShape="1">
            <a:blip r:embed="rId2"/>
            <a:srcRect l="51396" t="24261" r="16173" b="72477"/>
            <a:stretch/>
          </p:blipFill>
          <p:spPr bwMode="auto">
            <a:xfrm>
              <a:off x="1711007" y="1475007"/>
              <a:ext cx="5721985" cy="3238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2" name="그림 21"/>
          <p:cNvPicPr/>
          <p:nvPr/>
        </p:nvPicPr>
        <p:blipFill rotWithShape="1">
          <a:blip r:embed="rId3"/>
          <a:srcRect l="29298" t="62318" r="52890" b="24564"/>
          <a:stretch/>
        </p:blipFill>
        <p:spPr bwMode="auto">
          <a:xfrm>
            <a:off x="5079454" y="2420888"/>
            <a:ext cx="2667000" cy="1104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3" name="직선 연결선 22"/>
          <p:cNvCxnSpPr/>
          <p:nvPr/>
        </p:nvCxnSpPr>
        <p:spPr>
          <a:xfrm>
            <a:off x="1979712" y="4509120"/>
            <a:ext cx="2592288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오른쪽 중괄호 4"/>
          <p:cNvSpPr/>
          <p:nvPr/>
        </p:nvSpPr>
        <p:spPr>
          <a:xfrm>
            <a:off x="4667343" y="2204864"/>
            <a:ext cx="108012" cy="1946498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634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1560" y="692696"/>
            <a:ext cx="7920880" cy="547260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sz="2000" b="1" dirty="0" smtClean="0">
                <a:solidFill>
                  <a:schemeClr val="accent5">
                    <a:lumMod val="50000"/>
                  </a:schemeClr>
                </a:solidFill>
              </a:rPr>
              <a:t>Code</a:t>
            </a:r>
            <a:endParaRPr lang="en-US" altLang="ko-KR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ko-KR" alt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899591" y="1436958"/>
            <a:ext cx="7248633" cy="2568105"/>
            <a:chOff x="1773555" y="3271837"/>
            <a:chExt cx="5596890" cy="1982912"/>
          </a:xfrm>
        </p:grpSpPr>
        <p:pic>
          <p:nvPicPr>
            <p:cNvPr id="5" name="그림 4"/>
            <p:cNvPicPr/>
            <p:nvPr/>
          </p:nvPicPr>
          <p:blipFill rotWithShape="1">
            <a:blip r:embed="rId2"/>
            <a:srcRect l="51090" t="29290" r="18621" b="67686"/>
            <a:stretch/>
          </p:blipFill>
          <p:spPr bwMode="auto">
            <a:xfrm>
              <a:off x="1773555" y="3271837"/>
              <a:ext cx="5596890" cy="314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그림 5"/>
            <p:cNvPicPr/>
            <p:nvPr/>
          </p:nvPicPr>
          <p:blipFill rotWithShape="1">
            <a:blip r:embed="rId2"/>
            <a:srcRect l="51109" t="37904" r="18602" b="46610"/>
            <a:stretch/>
          </p:blipFill>
          <p:spPr bwMode="auto">
            <a:xfrm>
              <a:off x="1773555" y="3645024"/>
              <a:ext cx="5596890" cy="16097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7" name="직선 연결선 6"/>
          <p:cNvCxnSpPr/>
          <p:nvPr/>
        </p:nvCxnSpPr>
        <p:spPr>
          <a:xfrm>
            <a:off x="2339752" y="2708920"/>
            <a:ext cx="2184155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44008" y="2388890"/>
            <a:ext cx="860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Y </a:t>
            </a:r>
            <a:r>
              <a:rPr lang="ko-KR" altLang="en-US" dirty="0">
                <a:solidFill>
                  <a:srgbClr val="FF0000"/>
                </a:solidFill>
              </a:rPr>
              <a:t>형</a:t>
            </a:r>
            <a:r>
              <a:rPr lang="ko-KR" altLang="en-US" dirty="0" smtClean="0">
                <a:solidFill>
                  <a:srgbClr val="FF0000"/>
                </a:solidFill>
              </a:rPr>
              <a:t>성</a:t>
            </a:r>
            <a:endParaRPr lang="ko-KR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52274" y="4149080"/>
                <a:ext cx="7183468" cy="122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0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000" i="1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altLang="ko-KR" sz="2000" i="1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/>
                              </a:rPr>
                              <m:t>𝑚𝑖𝑥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ko-KR" sz="20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000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2000" i="1" dirty="0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  <m:d>
                          <m:dPr>
                            <m:ctrlPr>
                              <a:rPr lang="en-US" altLang="ko-KR" sz="2000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ko-KR" sz="2000" i="1" dirty="0">
                                <a:latin typeface="Cambria Math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altLang="ko-KR" sz="2000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000" i="1" dirty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2000" i="1" dirty="0">
                                    <a:latin typeface="Cambria Math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ko-KR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ko-KR" sz="2000" i="1" dirty="0" smtClean="0">
                        <a:latin typeface="Cambria Math"/>
                      </a:rPr>
                      <m:t>= </m:t>
                    </m:r>
                    <m:d>
                      <m:dPr>
                        <m:begChr m:val="{"/>
                        <m:endChr m:val="}"/>
                        <m:ctrlPr>
                          <a:rPr lang="en-US" altLang="ko-KR" sz="2000" b="0" i="1" dirty="0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sz="2000" i="1" smtClean="0">
                                <a:latin typeface="Cambria Math"/>
                              </a:rPr>
                            </m:ctrlPr>
                          </m:sSupPr>
                          <m:e>
                            <m:sPre>
                              <m:sPrePr>
                                <m:ctrlPr>
                                  <a:rPr lang="en-US" altLang="ko-KR" sz="2000" i="1" dirty="0">
                                    <a:latin typeface="Cambria Math"/>
                                  </a:rPr>
                                </m:ctrlPr>
                              </m:sPrePr>
                              <m:sub/>
                              <m:sup>
                                <m:r>
                                  <a:rPr lang="en-US" altLang="ko-KR" sz="2000" i="1">
                                    <a:latin typeface="Cambria Math"/>
                                  </a:rPr>
                                  <m:t>0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altLang="ko-KR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000" i="1">
                                        <a:latin typeface="Cambria Math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altLang="ko-KR" sz="2000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sPre>
                          </m:e>
                          <m:sup>
                            <m:r>
                              <a:rPr lang="en-US" altLang="ko-KR" sz="20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altLang="ko-KR" sz="2000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altLang="ko-KR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sPre>
                              <m:sPrePr>
                                <m:ctrlPr>
                                  <a:rPr lang="en-US" altLang="ko-KR" sz="2000" i="1" dirty="0">
                                    <a:latin typeface="Cambria Math"/>
                                  </a:rPr>
                                </m:ctrlPr>
                              </m:sPrePr>
                              <m:sub/>
                              <m:sup>
                                <m:r>
                                  <a:rPr lang="en-US" altLang="ko-KR" sz="2000" i="1">
                                    <a:latin typeface="Cambria Math"/>
                                  </a:rPr>
                                  <m:t>1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altLang="ko-KR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000" i="1">
                                        <a:latin typeface="Cambria Math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altLang="ko-KR" sz="2000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sPre>
                          </m:e>
                          <m:sup>
                            <m:r>
                              <a:rPr lang="en-US" altLang="ko-KR" sz="20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sSub>
                          <m:sSubPr>
                            <m:ctrlPr>
                              <a:rPr lang="en-US" altLang="ko-KR" sz="20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000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2000" i="1" dirty="0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altLang="ko-KR" sz="2000" b="0" i="1" dirty="0" smtClean="0">
                        <a:latin typeface="Cambria Math"/>
                      </a:rPr>
                      <m:t>  </m:t>
                    </m:r>
                  </m:oMath>
                </a14:m>
                <a:endParaRPr lang="en-US" altLang="ko-KR" sz="2000" b="0" i="1" dirty="0" smtClean="0">
                  <a:latin typeface="Cambria Math"/>
                </a:endParaRPr>
              </a:p>
              <a:p>
                <a:pPr algn="ctr"/>
                <a:endParaRPr lang="en-US" altLang="ko-KR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000" i="1">
                              <a:latin typeface="Cambria Math"/>
                            </a:rPr>
                          </m:ctrlPr>
                        </m:sSupPr>
                        <m:e>
                          <m:sPre>
                            <m:sPrePr>
                              <m:ctrlPr>
                                <a:rPr lang="en-US" altLang="ko-KR" sz="2000" i="1" dirty="0">
                                  <a:latin typeface="Cambria Math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2000" i="1">
                                  <a:latin typeface="Cambria Math"/>
                                </a:rPr>
                                <m:t>0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ko-KR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i="1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ko-KR" sz="20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sPre>
                        </m:e>
                        <m:sup>
                          <m:r>
                            <a:rPr lang="en-US" altLang="ko-KR" sz="20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ko-KR" sz="2000" b="0" i="1" smtClean="0">
                          <a:latin typeface="Cambria Math"/>
                        </a:rPr>
                        <m:t>=</m:t>
                      </m:r>
                      <m:sPre>
                        <m:sPrePr>
                          <m:ctrlPr>
                            <a:rPr lang="en-US" altLang="ko-KR" sz="2000" i="1" dirty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altLang="ko-KR" sz="2000" i="1">
                              <a:latin typeface="Cambria Math"/>
                            </a:rPr>
                            <m:t>0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2000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ko-KR" sz="20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sPre>
                      <m:r>
                        <a:rPr lang="en-US" altLang="ko-KR" sz="2000" b="0" i="1" smtClean="0">
                          <a:latin typeface="Cambria Math"/>
                        </a:rPr>
                        <m:t>+</m:t>
                      </m:r>
                      <m:sPre>
                        <m:sPrePr>
                          <m:ctrlPr>
                            <a:rPr lang="en-US" altLang="ko-KR" sz="2000" i="1" dirty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altLang="ko-KR" sz="2000" i="1">
                              <a:latin typeface="Cambria Math"/>
                            </a:rPr>
                            <m:t>1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2000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ko-KR" sz="20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sPre>
                      <m:r>
                        <a:rPr lang="en-US" altLang="ko-KR" sz="2000" b="0" i="1" smtClean="0">
                          <a:latin typeface="Cambria Math"/>
                        </a:rPr>
                        <m:t>,  </m:t>
                      </m:r>
                      <m:sSup>
                        <m:sSupPr>
                          <m:ctrlPr>
                            <a:rPr lang="en-US" altLang="ko-KR" sz="2000" i="1">
                              <a:latin typeface="Cambria Math"/>
                            </a:rPr>
                          </m:ctrlPr>
                        </m:sSupPr>
                        <m:e>
                          <m:sPre>
                            <m:sPrePr>
                              <m:ctrlPr>
                                <a:rPr lang="en-US" altLang="ko-KR" sz="2000" i="1" dirty="0">
                                  <a:latin typeface="Cambria Math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ko-KR" sz="2000" i="1">
                                  <a:latin typeface="Cambria Math"/>
                                </a:rPr>
                                <m:t>1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ko-KR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i="1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ko-KR" sz="20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sPre>
                        </m:e>
                        <m:sup>
                          <m:r>
                            <a:rPr lang="en-US" altLang="ko-KR" sz="20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ko-KR" sz="2000" b="0" i="1" smtClean="0">
                          <a:latin typeface="Cambria Math"/>
                        </a:rPr>
                        <m:t>=−2</m:t>
                      </m:r>
                      <m:sPre>
                        <m:sPrePr>
                          <m:ctrlPr>
                            <a:rPr lang="en-US" altLang="ko-KR" sz="2000" i="1" dirty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altLang="ko-KR" sz="2000" i="1">
                              <a:latin typeface="Cambria Math"/>
                            </a:rPr>
                            <m:t>1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2000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ko-KR" sz="20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sPre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274" y="4149080"/>
                <a:ext cx="7183468" cy="122764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직사각형 8"/>
          <p:cNvSpPr/>
          <p:nvPr/>
        </p:nvSpPr>
        <p:spPr>
          <a:xfrm>
            <a:off x="2627784" y="4869160"/>
            <a:ext cx="4176464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6444208" y="3717032"/>
            <a:ext cx="0" cy="11521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/>
          <p:nvPr/>
        </p:nvCxnSpPr>
        <p:spPr>
          <a:xfrm flipH="1">
            <a:off x="4644008" y="3717032"/>
            <a:ext cx="1800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355976" y="2724814"/>
            <a:ext cx="1641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Regression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22" name="직선 연결선 21"/>
          <p:cNvCxnSpPr/>
          <p:nvPr/>
        </p:nvCxnSpPr>
        <p:spPr>
          <a:xfrm>
            <a:off x="1713931" y="3016002"/>
            <a:ext cx="2570037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725950" y="5517232"/>
                <a:ext cx="3836115" cy="573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0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000" i="1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altLang="ko-KR" sz="2000" i="1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/>
                              </a:rPr>
                              <m:t>𝑚𝑖𝑥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ko-KR" sz="20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000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2000" i="1" dirty="0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  <m:d>
                          <m:dPr>
                            <m:ctrlPr>
                              <a:rPr lang="en-US" altLang="ko-KR" sz="2000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ko-KR" sz="2000" i="1" dirty="0">
                                <a:latin typeface="Cambria Math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altLang="ko-KR" sz="2000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000" i="1" dirty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2000" i="1" dirty="0">
                                    <a:latin typeface="Cambria Math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ko-KR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ko-KR" sz="2000" i="1" dirty="0" smtClean="0">
                        <a:latin typeface="Cambria Math"/>
                      </a:rPr>
                      <m:t>= </m:t>
                    </m:r>
                    <m:r>
                      <a:rPr lang="en-US" altLang="ko-KR" sz="2000" b="0" i="0" dirty="0" smtClean="0">
                        <a:latin typeface="Cambria Math"/>
                      </a:rPr>
                      <m:t>{ </m:t>
                    </m:r>
                    <m:sPre>
                      <m:sPrePr>
                        <m:ctrlPr>
                          <a:rPr lang="en-US" altLang="ko-KR" sz="2000" b="0" i="1" dirty="0" smtClean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ko-KR" sz="2000" b="0" i="1" smtClean="0">
                            <a:latin typeface="Cambria Math"/>
                          </a:rPr>
                          <m:t>0</m:t>
                        </m:r>
                      </m:sup>
                      <m:e>
                        <m:sSub>
                          <m:sSubPr>
                            <m:ctrlPr>
                              <a:rPr lang="en-US" altLang="ko-KR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sPre>
                    <m:r>
                      <a:rPr lang="en-US" altLang="ko-KR" sz="2000" b="0" i="1" smtClean="0">
                        <a:latin typeface="Cambria Math"/>
                      </a:rPr>
                      <m:t>+</m:t>
                    </m:r>
                    <m:sPre>
                      <m:sPrePr>
                        <m:ctrlPr>
                          <a:rPr lang="en-US" altLang="ko-KR" sz="2000" i="1" dirty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ko-KR" sz="2000" b="0" i="1" smtClean="0">
                            <a:latin typeface="Cambria Math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altLang="ko-K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000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sPre>
                    <m:d>
                      <m:dPr>
                        <m:ctrlPr>
                          <a:rPr lang="en-US" altLang="ko-KR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latin typeface="Cambria Math"/>
                          </a:rPr>
                          <m:t>1−2</m:t>
                        </m:r>
                        <m:sSub>
                          <m:sSubPr>
                            <m:ctrlPr>
                              <a:rPr lang="en-US" altLang="ko-KR" sz="20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000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2000" i="1" dirty="0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altLang="ko-KR" sz="2000" b="0" i="1" smtClean="0">
                        <a:latin typeface="Cambria Math"/>
                      </a:rPr>
                      <m:t>}</m:t>
                    </m:r>
                  </m:oMath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950" y="5517232"/>
                <a:ext cx="3836115" cy="5736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117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4C4C4C"/>
      </a:dk1>
      <a:lt1>
        <a:srgbClr val="FFFFFF"/>
      </a:lt1>
      <a:dk2>
        <a:srgbClr val="66CCFF"/>
      </a:dk2>
      <a:lt2>
        <a:srgbClr val="666666"/>
      </a:lt2>
      <a:accent1>
        <a:srgbClr val="66CCFF"/>
      </a:accent1>
      <a:accent2>
        <a:srgbClr val="00FF80"/>
      </a:accent2>
      <a:accent3>
        <a:srgbClr val="FFFFFF"/>
      </a:accent3>
      <a:accent4>
        <a:srgbClr val="404040"/>
      </a:accent4>
      <a:accent5>
        <a:srgbClr val="B8E2FF"/>
      </a:accent5>
      <a:accent6>
        <a:srgbClr val="00E773"/>
      </a:accent6>
      <a:hlink>
        <a:srgbClr val="666666"/>
      </a:hlink>
      <a:folHlink>
        <a:srgbClr val="FF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00256</Template>
  <TotalTime>3310</TotalTime>
  <Words>2113</Words>
  <Application>Microsoft Office PowerPoint</Application>
  <PresentationFormat>화면 슬라이드 쇼(4:3)</PresentationFormat>
  <Paragraphs>106</Paragraphs>
  <Slides>21</Slides>
  <Notes>9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3" baseType="lpstr">
      <vt:lpstr>Default Design</vt:lpstr>
      <vt:lpstr>수식</vt:lpstr>
      <vt:lpstr>소재수치해석 HW#6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</dc:creator>
  <cp:lastModifiedBy>s</cp:lastModifiedBy>
  <cp:revision>69</cp:revision>
  <dcterms:created xsi:type="dcterms:W3CDTF">2015-03-08T03:19:20Z</dcterms:created>
  <dcterms:modified xsi:type="dcterms:W3CDTF">2015-04-20T15:13:24Z</dcterms:modified>
</cp:coreProperties>
</file>