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4" r:id="rId3"/>
    <p:sldId id="258" r:id="rId4"/>
    <p:sldId id="259" r:id="rId5"/>
    <p:sldId id="260" r:id="rId6"/>
    <p:sldId id="262" r:id="rId7"/>
    <p:sldId id="261" r:id="rId8"/>
    <p:sldId id="257" r:id="rId9"/>
    <p:sldId id="263" r:id="rId10"/>
    <p:sldId id="267" r:id="rId11"/>
    <p:sldId id="266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043C2B-3C03-4F02-95AB-8A766E97051A}" type="datetimeFigureOut">
              <a:rPr lang="ko-KR" altLang="en-US" smtClean="0"/>
              <a:t>2012-12-19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2B65D8-0430-465B-9CD8-8188E2314D3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Final Presentation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20090622 </a:t>
            </a:r>
            <a:r>
              <a:rPr lang="ko-KR" altLang="en-US" sz="2800" dirty="0" smtClean="0"/>
              <a:t>오신영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958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218" y="548680"/>
            <a:ext cx="774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Problem </a:t>
            </a:r>
            <a:r>
              <a:rPr lang="en-US" altLang="ko-KR" sz="1600" b="1" dirty="0"/>
              <a:t>(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en-US" altLang="ko-KR" sz="1600" b="1" dirty="0"/>
              <a:t> http://user.chol.com/~</a:t>
            </a:r>
            <a:r>
              <a:rPr lang="en-US" altLang="ko-KR" sz="1600" b="1" dirty="0" smtClean="0"/>
              <a:t>hm0518/mveng/numeric/482)</a:t>
            </a:r>
            <a:endParaRPr lang="ko-KR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07604" y="1010345"/>
                <a:ext cx="7128792" cy="277672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1400" dirty="0" smtClean="0">
                    <a:latin typeface="+mj-ea"/>
                    <a:ea typeface="+mj-ea"/>
                  </a:rPr>
                  <a:t>다음의 </a:t>
                </a:r>
                <a:r>
                  <a:rPr lang="en-US" altLang="ko-KR" sz="1400" dirty="0" smtClean="0">
                    <a:latin typeface="+mj-ea"/>
                    <a:ea typeface="+mj-ea"/>
                  </a:rPr>
                  <a:t>1</a:t>
                </a:r>
                <a:r>
                  <a:rPr lang="ko-KR" altLang="en-US" sz="1400" dirty="0" smtClean="0">
                    <a:latin typeface="+mj-ea"/>
                    <a:ea typeface="+mj-ea"/>
                  </a:rPr>
                  <a:t>차원 정상상태 열전도문제를 고려하자</a:t>
                </a:r>
                <a:r>
                  <a:rPr lang="en-US" altLang="ko-KR" sz="1400" dirty="0" smtClean="0">
                    <a:latin typeface="+mj-ea"/>
                    <a:ea typeface="+mj-ea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0&lt;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𝑥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&lt;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𝐿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 </m:t>
                      </m:r>
                      <m:r>
                        <a:rPr lang="ko-KR" altLang="en-US" b="0" i="1" smtClean="0">
                          <a:latin typeface="Cambria Math"/>
                          <a:ea typeface="+mj-ea"/>
                        </a:rPr>
                        <m:t>에서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𝑇</m:t>
                          </m:r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(</m:t>
                          </m:r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𝑥</m:t>
                          </m:r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)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</m:ctrlPr>
                            </m:sSupPr>
                            <m:e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+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/>
                                  <a:ea typeface="+mj-ea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𝑘</m:t>
                          </m:r>
                        </m:den>
                      </m:f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𝑐𝑜𝑠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fPr>
                        <m:num>
                          <m:r>
                            <a:rPr lang="ko-KR" altLang="en-US" b="0" i="1" smtClean="0">
                              <a:latin typeface="Cambria Math"/>
                              <a:ea typeface="+mj-ea"/>
                            </a:rPr>
                            <m:t>𝜋</m:t>
                          </m:r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𝑥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2</m:t>
                          </m:r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𝐿</m:t>
                          </m:r>
                        </m:den>
                      </m:f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=0</m:t>
                      </m:r>
                    </m:oMath>
                  </m:oMathPara>
                </a14:m>
                <a:endParaRPr lang="en-US" altLang="ko-KR" b="0" dirty="0" smtClean="0">
                  <a:latin typeface="+mj-ea"/>
                  <a:ea typeface="+mj-ea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𝑥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=0 </m:t>
                      </m:r>
                      <m:r>
                        <a:rPr lang="ko-KR" altLang="en-US" b="0" i="1" smtClean="0">
                          <a:latin typeface="Cambria Math"/>
                          <a:ea typeface="+mj-ea"/>
                        </a:rPr>
                        <m:t>에서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 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𝑑𝑇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𝑑𝑥</m:t>
                          </m:r>
                        </m:den>
                      </m:f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=0,   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𝑥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=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𝐿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 </m:t>
                      </m:r>
                      <m:r>
                        <a:rPr lang="ko-KR" altLang="en-US" b="0" i="1" smtClean="0">
                          <a:latin typeface="Cambria Math"/>
                          <a:ea typeface="+mj-ea"/>
                        </a:rPr>
                        <m:t>에서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 </m:t>
                      </m:r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𝑇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𝑥</m:t>
                          </m:r>
                        </m:e>
                      </m:d>
                      <m:r>
                        <a:rPr lang="en-US" altLang="ko-KR" b="0" i="1" smtClean="0">
                          <a:latin typeface="Cambria Math"/>
                          <a:ea typeface="+mj-ea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/>
                              <a:ea typeface="+mj-ea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/>
                              <a:ea typeface="+mj-ea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en-US" altLang="ko-KR" dirty="0" smtClean="0">
                  <a:latin typeface="+mj-ea"/>
                  <a:ea typeface="+mj-ea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1400" dirty="0" smtClean="0">
                    <a:latin typeface="+mj-ea"/>
                    <a:ea typeface="+mj-ea"/>
                  </a:rPr>
                  <a:t>k=10 W/(</a:t>
                </a:r>
                <a:r>
                  <a:rPr lang="en-US" altLang="ko-KR" sz="1400" dirty="0" err="1" smtClean="0">
                    <a:latin typeface="+mj-ea"/>
                    <a:ea typeface="+mj-ea"/>
                  </a:rPr>
                  <a:t>m</a:t>
                </a:r>
                <a:r>
                  <a:rPr lang="en-US" altLang="ko-KR" sz="1400" dirty="0" err="1" smtClean="0">
                    <a:latin typeface="맑은 고딕"/>
                    <a:ea typeface="맑은 고딕"/>
                  </a:rPr>
                  <a:t>∙K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), T</a:t>
                </a:r>
                <a:r>
                  <a:rPr lang="en-US" altLang="ko-KR" sz="1400" baseline="-25000" dirty="0" smtClean="0">
                    <a:latin typeface="맑은 고딕"/>
                    <a:ea typeface="맑은 고딕"/>
                  </a:rPr>
                  <a:t>w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=773K, g</a:t>
                </a:r>
                <a:r>
                  <a:rPr lang="en-US" altLang="ko-KR" sz="1400" baseline="-25000" dirty="0" smtClean="0">
                    <a:latin typeface="맑은 고딕"/>
                    <a:ea typeface="맑은 고딕"/>
                  </a:rPr>
                  <a:t>0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=10</a:t>
                </a:r>
                <a:r>
                  <a:rPr lang="en-US" altLang="ko-KR" sz="1400" baseline="30000" dirty="0" smtClean="0">
                    <a:latin typeface="맑은 고딕"/>
                    <a:ea typeface="맑은 고딕"/>
                  </a:rPr>
                  <a:t>6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W/m</a:t>
                </a:r>
                <a:r>
                  <a:rPr lang="en-US" altLang="ko-KR" sz="1400" baseline="30000" dirty="0" smtClean="0">
                    <a:latin typeface="맑은 고딕"/>
                    <a:ea typeface="맑은 고딕"/>
                  </a:rPr>
                  <a:t>3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, L=10cm </a:t>
                </a:r>
                <a:r>
                  <a:rPr lang="ko-KR" altLang="en-US" sz="1400" dirty="0" smtClean="0">
                    <a:latin typeface="맑은 고딕"/>
                    <a:ea typeface="맑은 고딕"/>
                  </a:rPr>
                  <a:t>일 때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, </a:t>
                </a:r>
                <a:r>
                  <a:rPr lang="ko-KR" altLang="en-US" sz="1400" dirty="0" smtClean="0">
                    <a:latin typeface="맑은 고딕"/>
                    <a:ea typeface="맑은 고딕"/>
                  </a:rPr>
                  <a:t>계산영역을 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10</a:t>
                </a:r>
                <a:r>
                  <a:rPr lang="ko-KR" altLang="en-US" sz="1400" dirty="0" smtClean="0">
                    <a:latin typeface="맑은 고딕"/>
                    <a:ea typeface="맑은 고딕"/>
                  </a:rPr>
                  <a:t>개의 구간으로 나누어 각 위치에서의 온도를 구하라</a:t>
                </a:r>
                <a:r>
                  <a:rPr lang="en-US" altLang="ko-KR" sz="1400" dirty="0" smtClean="0">
                    <a:latin typeface="맑은 고딕"/>
                    <a:ea typeface="맑은 고딕"/>
                  </a:rPr>
                  <a:t>.</a:t>
                </a:r>
                <a:endParaRPr lang="ko-KR" altLang="en-US" sz="1400" dirty="0">
                  <a:latin typeface="+mj-ea"/>
                  <a:ea typeface="+mj-ea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1010345"/>
                <a:ext cx="7128792" cy="2776722"/>
              </a:xfrm>
              <a:prstGeom prst="rect">
                <a:avLst/>
              </a:prstGeom>
              <a:blipFill rotWithShape="1">
                <a:blip r:embed="rId2"/>
                <a:stretch>
                  <a:fillRect l="-8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연결선 8"/>
          <p:cNvCxnSpPr/>
          <p:nvPr/>
        </p:nvCxnSpPr>
        <p:spPr>
          <a:xfrm>
            <a:off x="2267744" y="5085184"/>
            <a:ext cx="46085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2280444" y="5089252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876256" y="5093568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69840" y="540457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x</a:t>
            </a:r>
            <a:r>
              <a:rPr lang="en-US" altLang="ko-KR" dirty="0" smtClean="0"/>
              <a:t>=0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88224" y="536668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x=L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75040" y="4522440"/>
            <a:ext cx="1002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T(L)=T</a:t>
            </a:r>
            <a:r>
              <a:rPr lang="en-US" altLang="ko-KR" baseline="-25000" dirty="0" smtClean="0"/>
              <a:t>w</a:t>
            </a:r>
            <a:endParaRPr lang="ko-KR" altLang="en-US" baseline="-2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756656" y="4293096"/>
                <a:ext cx="1002432" cy="616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000" b="1" i="1" baseline="-2500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2000" b="1" i="1" baseline="-25000" smtClean="0">
                              <a:latin typeface="Cambria Math"/>
                            </a:rPr>
                            <m:t>𝒅𝑻</m:t>
                          </m:r>
                        </m:num>
                        <m:den>
                          <m:r>
                            <a:rPr lang="en-US" altLang="ko-KR" sz="2000" b="1" i="1" baseline="-25000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altLang="ko-KR" sz="2000" b="1" i="1" baseline="-25000" smtClean="0">
                          <a:latin typeface="Cambria Math"/>
                        </a:rPr>
                        <m:t>=</m:t>
                      </m:r>
                      <m:r>
                        <a:rPr lang="en-US" altLang="ko-KR" sz="2000" b="1" i="1" baseline="-2500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ko-KR" altLang="en-US" sz="2000" b="1" baseline="-25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656" y="4293096"/>
                <a:ext cx="1002432" cy="616323"/>
              </a:xfrm>
              <a:prstGeom prst="rect">
                <a:avLst/>
              </a:prstGeom>
              <a:blipFill rotWithShape="1">
                <a:blip r:embed="rId3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직선 연결선 21"/>
          <p:cNvCxnSpPr/>
          <p:nvPr/>
        </p:nvCxnSpPr>
        <p:spPr>
          <a:xfrm>
            <a:off x="2555776" y="5089252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003826" y="5089252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451876" y="5093568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899926" y="5097884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347976" y="5097884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796026" y="5098752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244076" y="5090120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140176" y="5089252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5692126" y="5093568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588224" y="5093568"/>
            <a:ext cx="0" cy="13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6192688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altLang="ko-KR" sz="4000" b="1" dirty="0" smtClean="0">
                    <a:solidFill>
                      <a:srgbClr val="FF0000"/>
                    </a:solidFill>
                  </a:rPr>
                  <a:t>Finite Volume Method (FVM)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altLang="ko-KR" sz="3500" dirty="0" smtClean="0"/>
                  <a:t>Partial Differential Equation</a:t>
                </a:r>
                <a:r>
                  <a:rPr lang="ko-KR" altLang="en-US" sz="3500" dirty="0" smtClean="0"/>
                  <a:t>을 미분형태로 풀기보다는 다음을 만족하는 해를 구한다고 할 수 있다</a:t>
                </a:r>
                <a:r>
                  <a:rPr lang="en-US" altLang="ko-KR" sz="3500" dirty="0" smtClean="0"/>
                  <a:t>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ko-KR" altLang="en-US" sz="3500" i="1" smtClean="0">
                              <a:latin typeface="Cambria Math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altLang="ko-KR" sz="35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altLang="ko-KR" sz="35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brk m:alnAt="23"/>
                                </m:rPr>
                                <a:rPr lang="en-US" altLang="ko-KR" sz="3500" b="0" i="1" smtClean="0">
                                  <a:latin typeface="Cambria Math"/>
                                </a:rPr>
                                <m:t>𝑃h𝑦𝑠𝑖𝑐𝑎𝑙</m:t>
                              </m:r>
                            </m:e>
                            <m:e>
                              <m:r>
                                <a:rPr lang="en-US" altLang="ko-KR" sz="3500" b="0" i="1" smtClean="0">
                                  <a:latin typeface="Cambria Math"/>
                                </a:rPr>
                                <m:t>𝑠𝑝𝑎𝑐𝑒</m:t>
                              </m:r>
                            </m:e>
                          </m:eqArr>
                        </m:sub>
                        <m:sup/>
                        <m:e>
                          <m:r>
                            <a:rPr lang="en-US" altLang="ko-KR" sz="3500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3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ko-KR" sz="3500" b="0" i="1" smtClean="0">
                                  <a:latin typeface="Cambria Math"/>
                                </a:rPr>
                                <m:t>𝑃𝐷𝐸</m:t>
                              </m:r>
                            </m:e>
                          </m:d>
                          <m:r>
                            <a:rPr lang="en-US" altLang="ko-KR" sz="35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ko-KR" sz="3500" b="0" i="1" smtClean="0">
                              <a:latin typeface="Cambria Math"/>
                            </a:rPr>
                            <m:t>𝑑𝑉</m:t>
                          </m:r>
                          <m:r>
                            <a:rPr lang="en-US" altLang="ko-KR" sz="3500" b="0" i="1" smtClean="0">
                              <a:latin typeface="Cambria Math"/>
                              <a:ea typeface="Cambria Math"/>
                            </a:rPr>
                            <m:t>≡0</m:t>
                          </m:r>
                        </m:e>
                      </m:nary>
                    </m:oMath>
                  </m:oMathPara>
                </a14:m>
                <a:endParaRPr lang="en-US" altLang="ko-KR" sz="3500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altLang="ko-KR" sz="3500" dirty="0" smtClean="0"/>
                  <a:t>PDE</a:t>
                </a:r>
                <a:r>
                  <a:rPr lang="ko-KR" altLang="en-US" sz="3500" dirty="0" smtClean="0"/>
                  <a:t>를 </a:t>
                </a:r>
                <a:r>
                  <a:rPr lang="ko-KR" altLang="ko-KR" sz="3500" dirty="0" smtClean="0"/>
                  <a:t>적분하기 </a:t>
                </a:r>
                <a:r>
                  <a:rPr lang="ko-KR" altLang="ko-KR" sz="3500" dirty="0"/>
                  <a:t>위해서는 적분영역인</a:t>
                </a:r>
                <a:r>
                  <a:rPr lang="en-US" altLang="ko-KR" sz="3500" dirty="0"/>
                  <a:t> Finite volume(</a:t>
                </a:r>
                <a:r>
                  <a:rPr lang="ko-KR" altLang="ko-KR" sz="3500" dirty="0"/>
                  <a:t>혹은</a:t>
                </a:r>
                <a:r>
                  <a:rPr lang="en-US" altLang="ko-KR" sz="3500" dirty="0"/>
                  <a:t>, Control volume)</a:t>
                </a:r>
                <a:r>
                  <a:rPr lang="ko-KR" altLang="ko-KR" sz="3500" dirty="0"/>
                  <a:t>이 </a:t>
                </a:r>
                <a:r>
                  <a:rPr lang="ko-KR" altLang="ko-KR" sz="3500" dirty="0" smtClean="0"/>
                  <a:t>정의되어야 </a:t>
                </a:r>
                <a:r>
                  <a:rPr lang="ko-KR" altLang="ko-KR" sz="3500" dirty="0"/>
                  <a:t>하는데</a:t>
                </a:r>
                <a:r>
                  <a:rPr lang="en-US" altLang="ko-KR" sz="3500" dirty="0" smtClean="0"/>
                  <a:t>,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ko-KR" altLang="en-US" sz="3500" dirty="0" smtClean="0"/>
                  <a:t>한 </a:t>
                </a:r>
                <a:r>
                  <a:rPr lang="ko-KR" altLang="ko-KR" sz="3500" dirty="0" smtClean="0"/>
                  <a:t>방향으로의</a:t>
                </a:r>
                <a:r>
                  <a:rPr lang="en-US" altLang="ko-KR" sz="3500" dirty="0" smtClean="0"/>
                  <a:t> </a:t>
                </a:r>
                <a:r>
                  <a:rPr lang="en-US" altLang="ko-KR" sz="3500" dirty="0"/>
                  <a:t>1</a:t>
                </a:r>
                <a:r>
                  <a:rPr lang="ko-KR" altLang="ko-KR" sz="3500" dirty="0"/>
                  <a:t>차원 문제에서는 보통 다음의 그림과 같이 정의한다</a:t>
                </a:r>
                <a:r>
                  <a:rPr lang="en-US" altLang="ko-KR" sz="3500" dirty="0" smtClean="0"/>
                  <a:t>.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US" altLang="ko-KR" sz="3500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US" altLang="ko-KR" sz="3500" dirty="0"/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US" altLang="ko-KR" sz="3500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endParaRPr lang="en-US" altLang="ko-KR" sz="3500" dirty="0" smtClean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ko-KR" altLang="en-US" sz="3500" dirty="0" smtClean="0"/>
                  <a:t>이렇게 </a:t>
                </a:r>
                <a:r>
                  <a:rPr lang="ko-KR" altLang="en-US" sz="3500" dirty="0"/>
                  <a:t>정의된 </a:t>
                </a:r>
                <a:r>
                  <a:rPr lang="en-US" altLang="ko-KR" sz="3500" dirty="0"/>
                  <a:t>Control </a:t>
                </a:r>
                <a:r>
                  <a:rPr lang="en-US" altLang="ko-KR" sz="3500" dirty="0" smtClean="0"/>
                  <a:t>volume</a:t>
                </a:r>
                <a:r>
                  <a:rPr lang="ko-KR" altLang="en-US" sz="3500" dirty="0" smtClean="0"/>
                  <a:t>에</a:t>
                </a:r>
                <a:r>
                  <a:rPr lang="en-US" altLang="ko-KR" sz="3500" dirty="0" smtClean="0"/>
                  <a:t> </a:t>
                </a:r>
                <a:r>
                  <a:rPr lang="ko-KR" altLang="en-US" sz="3500" dirty="0" smtClean="0"/>
                  <a:t>위 식을 적용하면 아래와 같이 되고</a:t>
                </a:r>
                <a:r>
                  <a:rPr lang="en-US" altLang="ko-KR" sz="3500" dirty="0" smtClean="0"/>
                  <a:t>,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ko-KR" altLang="en-US" sz="3500" dirty="0" smtClean="0"/>
                  <a:t>이 때 </a:t>
                </a:r>
                <a:r>
                  <a:rPr lang="en-US" altLang="ko-KR" sz="3500" dirty="0" err="1" smtClean="0"/>
                  <a:t>i</a:t>
                </a:r>
                <a:r>
                  <a:rPr lang="en-US" altLang="ko-KR" sz="3500" dirty="0" smtClean="0"/>
                  <a:t>-</a:t>
                </a:r>
                <a:r>
                  <a:rPr lang="ko-KR" altLang="en-US" sz="3500" dirty="0" smtClean="0"/>
                  <a:t>번째 </a:t>
                </a:r>
                <a:r>
                  <a:rPr lang="en-US" altLang="ko-KR" sz="3500" dirty="0"/>
                  <a:t>Node</a:t>
                </a:r>
                <a:r>
                  <a:rPr lang="ko-KR" altLang="en-US" sz="3500" dirty="0"/>
                  <a:t>에서의 </a:t>
                </a:r>
                <a:r>
                  <a:rPr lang="ko-KR" altLang="en-US" sz="3500" dirty="0" smtClean="0"/>
                  <a:t>온도를 위와 </a:t>
                </a:r>
                <a:r>
                  <a:rPr lang="ko-KR" altLang="en-US" sz="3500" dirty="0"/>
                  <a:t>같은 </a:t>
                </a:r>
                <a:r>
                  <a:rPr lang="en-US" altLang="ko-KR" sz="3500" dirty="0"/>
                  <a:t>Control volume</a:t>
                </a:r>
                <a:r>
                  <a:rPr lang="ko-KR" altLang="en-US" sz="3500" dirty="0"/>
                  <a:t>에 대한 </a:t>
                </a:r>
                <a:r>
                  <a:rPr lang="ko-KR" altLang="en-US" sz="3500" dirty="0" smtClean="0"/>
                  <a:t>평균값</a:t>
                </a:r>
                <a:r>
                  <a:rPr lang="en-US" altLang="ko-KR" sz="3500" dirty="0" smtClean="0"/>
                  <a:t>, T</a:t>
                </a:r>
                <a:r>
                  <a:rPr lang="en-US" altLang="ko-KR" sz="3500" baseline="-25000" dirty="0" smtClean="0"/>
                  <a:t>i</a:t>
                </a:r>
                <a:r>
                  <a:rPr lang="en-US" altLang="ko-KR" sz="3500" dirty="0" smtClean="0"/>
                  <a:t> </a:t>
                </a:r>
                <a:r>
                  <a:rPr lang="ko-KR" altLang="en-US" sz="3500" dirty="0" smtClean="0"/>
                  <a:t>로 </a:t>
                </a:r>
                <a:r>
                  <a:rPr lang="ko-KR" altLang="en-US" sz="3500" dirty="0"/>
                  <a:t>정의하면 </a:t>
                </a:r>
                <a:r>
                  <a:rPr lang="ko-KR" altLang="en-US" sz="3500" dirty="0" smtClean="0"/>
                  <a:t>아래와 </a:t>
                </a:r>
                <a:r>
                  <a:rPr lang="ko-KR" altLang="en-US" sz="3500" dirty="0"/>
                  <a:t>같다</a:t>
                </a:r>
                <a:r>
                  <a:rPr lang="en-US" altLang="ko-KR" sz="3500" dirty="0" smtClean="0"/>
                  <a:t>.</a:t>
                </a:r>
              </a:p>
              <a:p>
                <a:pPr marL="0" indent="0" algn="ctr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ko-KR" sz="3500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ko-KR" sz="35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US" altLang="ko-KR" sz="35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b>
                      <m:sup>
                        <m:sSub>
                          <m:sSubPr>
                            <m:ctrlPr>
                              <a:rPr lang="en-US" altLang="ko-KR" sz="35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3500" b="0" i="1" smtClean="0">
                            <a:latin typeface="Cambria Math"/>
                          </a:rPr>
                          <m:t>+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p>
                      <m:e>
                        <m:r>
                          <a:rPr lang="en-US" altLang="ko-KR" sz="35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sz="35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𝑃𝐷𝐸</m:t>
                            </m:r>
                          </m:e>
                        </m:d>
                        <m:r>
                          <a:rPr lang="en-US" altLang="ko-KR" sz="35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3500" b="0" i="1" smtClean="0">
                            <a:latin typeface="Cambria Math"/>
                          </a:rPr>
                          <m:t>𝑑𝑥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=0</m:t>
                        </m:r>
                      </m:e>
                    </m:nary>
                  </m:oMath>
                </a14:m>
                <a:r>
                  <a:rPr lang="en-US" altLang="ko-KR" sz="3500" dirty="0" smtClean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5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35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sz="35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ko-KR" sz="35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sz="3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3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nary>
                      <m:naryPr>
                        <m:ctrlPr>
                          <a:rPr lang="en-US" altLang="ko-KR" sz="3500" b="0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altLang="ko-KR" sz="3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US" altLang="ko-KR" sz="3500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b>
                      <m:sup>
                        <m:sSub>
                          <m:sSubPr>
                            <m:ctrlPr>
                              <a:rPr lang="en-US" altLang="ko-KR" sz="3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sz="35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sz="3500" b="0" i="1" smtClean="0">
                            <a:latin typeface="Cambria Math"/>
                          </a:rPr>
                          <m:t>+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altLang="ko-KR" sz="3500" b="0" i="1" smtClean="0">
                            <a:latin typeface="Cambria Math"/>
                            <a:ea typeface="Cambria Math"/>
                          </a:rPr>
                          <m:t>/2</m:t>
                        </m:r>
                      </m:sup>
                      <m:e>
                        <m:r>
                          <a:rPr lang="en-US" altLang="ko-KR" sz="3500" b="0" i="1" smtClean="0">
                            <a:latin typeface="Cambria Math"/>
                          </a:rPr>
                          <m:t>𝑇</m:t>
                        </m:r>
                        <m:r>
                          <a:rPr lang="en-US" altLang="ko-KR" sz="35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35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ko-KR" sz="3500" dirty="0" smtClean="0"/>
              </a:p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ko-KR" altLang="en-US" sz="3500" dirty="0" smtClean="0"/>
                  <a:t>그리고 아래와 같은 식들을 대입하여 방정식을 푼다</a:t>
                </a:r>
                <a:r>
                  <a:rPr lang="en-US" altLang="ko-KR" sz="3500" dirty="0" smtClean="0"/>
                  <a:t>.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6192688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961" y="2900107"/>
            <a:ext cx="38195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Image5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86" y="5765825"/>
            <a:ext cx="1600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Image5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498" y="5732487"/>
            <a:ext cx="2076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Image5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764" y="5732486"/>
            <a:ext cx="2076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2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02214"/>
            <a:ext cx="2277804" cy="18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89590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초기조</a:t>
            </a:r>
            <a:r>
              <a:rPr lang="ko-KR" altLang="en-US" sz="1600" b="1" dirty="0"/>
              <a:t>건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50486"/>
            <a:ext cx="8454247" cy="16977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19872" y="3904020"/>
            <a:ext cx="1477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FVM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 적용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322694"/>
            <a:ext cx="2664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rgbClr val="FF0000"/>
                </a:solidFill>
              </a:rPr>
              <a:t>DBT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로부터 온도 알아냄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1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65189"/>
            <a:ext cx="6142659" cy="365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1435087"/>
            <a:ext cx="163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Temp. (K)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5340" y="4936909"/>
            <a:ext cx="163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Distance, 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71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510408"/>
            <a:ext cx="8229600" cy="990600"/>
          </a:xfrm>
        </p:spPr>
        <p:txBody>
          <a:bodyPr/>
          <a:lstStyle/>
          <a:p>
            <a:pPr algn="ctr"/>
            <a:r>
              <a:rPr lang="en-US" altLang="ko-KR" dirty="0" smtClean="0"/>
              <a:t>THE END.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2692" y="3501008"/>
            <a:ext cx="2458616" cy="743744"/>
          </a:xfrm>
        </p:spPr>
        <p:txBody>
          <a:bodyPr/>
          <a:lstStyle/>
          <a:p>
            <a:pPr marL="0" indent="0" algn="ctr">
              <a:buNone/>
            </a:pPr>
            <a:r>
              <a:rPr lang="ko-KR" altLang="en-US" dirty="0" smtClean="0"/>
              <a:t>감사합니다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450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Final Presentation</a:t>
            </a:r>
            <a:endParaRPr lang="ko-KR" altLang="en-US" sz="2400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6000" b="1" dirty="0" smtClean="0"/>
              <a:t>공통 주제</a:t>
            </a:r>
            <a:r>
              <a:rPr lang="en-US" altLang="ko-KR" sz="6000" b="1" dirty="0"/>
              <a:t> </a:t>
            </a:r>
            <a:r>
              <a:rPr lang="en-US" altLang="ko-KR" sz="6000" b="1" dirty="0" smtClean="0"/>
              <a:t>- FDM</a:t>
            </a:r>
            <a:endParaRPr lang="ko-KR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614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89" y="3413398"/>
            <a:ext cx="7231906" cy="344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3218" y="5486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Problem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07604" y="1010345"/>
            <a:ext cx="71287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+mj-ea"/>
                <a:ea typeface="+mj-ea"/>
              </a:rPr>
              <a:t>다음의 </a:t>
            </a:r>
            <a:r>
              <a:rPr lang="en-US" altLang="ko-KR" dirty="0">
                <a:latin typeface="+mj-ea"/>
                <a:ea typeface="+mj-ea"/>
              </a:rPr>
              <a:t>m</a:t>
            </a:r>
            <a:r>
              <a:rPr lang="en-US" altLang="ko-KR" dirty="0" smtClean="0">
                <a:latin typeface="+mj-ea"/>
                <a:ea typeface="+mj-ea"/>
              </a:rPr>
              <a:t>obility </a:t>
            </a:r>
            <a:r>
              <a:rPr lang="ko-KR" altLang="en-US" dirty="0" smtClean="0">
                <a:latin typeface="+mj-ea"/>
                <a:ea typeface="+mj-ea"/>
              </a:rPr>
              <a:t>정보와 </a:t>
            </a:r>
            <a:r>
              <a:rPr lang="en-US" altLang="ko-KR" dirty="0" smtClean="0">
                <a:latin typeface="+mj-ea"/>
                <a:ea typeface="+mj-ea"/>
              </a:rPr>
              <a:t>initial condition</a:t>
            </a:r>
            <a:r>
              <a:rPr lang="ko-KR" altLang="en-US" dirty="0" smtClean="0">
                <a:latin typeface="+mj-ea"/>
                <a:ea typeface="+mj-ea"/>
              </a:rPr>
              <a:t>을 이용하여 </a:t>
            </a:r>
            <a:r>
              <a:rPr lang="en-US" altLang="ko-KR" dirty="0" smtClean="0">
                <a:latin typeface="+mj-ea"/>
                <a:ea typeface="+mj-ea"/>
              </a:rPr>
              <a:t>Darken</a:t>
            </a:r>
            <a:r>
              <a:rPr lang="ko-KR" altLang="en-US" dirty="0" smtClean="0">
                <a:latin typeface="+mj-ea"/>
                <a:ea typeface="+mj-ea"/>
              </a:rPr>
              <a:t>의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dirty="0" smtClean="0">
                <a:latin typeface="+mj-ea"/>
                <a:ea typeface="+mj-ea"/>
              </a:rPr>
              <a:t>uphill diffusion </a:t>
            </a:r>
            <a:r>
              <a:rPr lang="ko-KR" altLang="en-US" dirty="0" smtClean="0">
                <a:latin typeface="+mj-ea"/>
                <a:ea typeface="+mj-ea"/>
              </a:rPr>
              <a:t>실험을 </a:t>
            </a:r>
            <a:r>
              <a:rPr lang="en-US" altLang="ko-KR" dirty="0" smtClean="0">
                <a:latin typeface="+mj-ea"/>
                <a:ea typeface="+mj-ea"/>
              </a:rPr>
              <a:t>FDM</a:t>
            </a:r>
            <a:r>
              <a:rPr lang="ko-KR" altLang="en-US" dirty="0" smtClean="0">
                <a:latin typeface="+mj-ea"/>
                <a:ea typeface="+mj-ea"/>
              </a:rPr>
              <a:t>으로 </a:t>
            </a:r>
            <a:r>
              <a:rPr lang="en-US" altLang="ko-KR" dirty="0" smtClean="0">
                <a:latin typeface="+mj-ea"/>
                <a:ea typeface="+mj-ea"/>
              </a:rPr>
              <a:t>simulation</a:t>
            </a:r>
            <a:r>
              <a:rPr lang="ko-KR" altLang="en-US" dirty="0" smtClean="0">
                <a:latin typeface="+mj-ea"/>
                <a:ea typeface="+mj-ea"/>
              </a:rPr>
              <a:t>하라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>
              <a:latin typeface="+mj-ea"/>
              <a:ea typeface="+mj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16084"/>
            <a:ext cx="5686772" cy="159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6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270004"/>
              </p:ext>
            </p:extLst>
          </p:nvPr>
        </p:nvGraphicFramePr>
        <p:xfrm>
          <a:off x="4896037" y="3989499"/>
          <a:ext cx="4041900" cy="2681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수식" r:id="rId3" imgW="2946240" imgH="1955520" progId="Equation.3">
                  <p:embed/>
                </p:oleObj>
              </mc:Choice>
              <mc:Fallback>
                <p:oleObj name="수식" r:id="rId3" imgW="2946240" imgH="1955520" progId="Equation.3">
                  <p:embed/>
                  <p:pic>
                    <p:nvPicPr>
                      <p:cNvPr id="0" name="내용 개체 틀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037" y="3989499"/>
                        <a:ext cx="4041900" cy="2681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04665"/>
            <a:ext cx="6696744" cy="219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04048" y="3399383"/>
            <a:ext cx="38164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rgbClr val="FF0000"/>
                </a:solidFill>
              </a:rPr>
              <a:t>Diffusion coefficients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2996952"/>
            <a:ext cx="4427984" cy="26027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004" y="1607974"/>
            <a:ext cx="4410490" cy="1233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6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97569"/>
              </p:ext>
            </p:extLst>
          </p:nvPr>
        </p:nvGraphicFramePr>
        <p:xfrm>
          <a:off x="755576" y="1268760"/>
          <a:ext cx="7810500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수식" r:id="rId3" imgW="5448240" imgH="3124080" progId="Equation.3">
                  <p:embed/>
                </p:oleObj>
              </mc:Choice>
              <mc:Fallback>
                <p:oleObj name="수식" r:id="rId3" imgW="5448240" imgH="3124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68760"/>
                        <a:ext cx="7810500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직사각형 4"/>
          <p:cNvSpPr/>
          <p:nvPr/>
        </p:nvSpPr>
        <p:spPr>
          <a:xfrm>
            <a:off x="683568" y="2780928"/>
            <a:ext cx="763284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83568" y="4365104"/>
            <a:ext cx="7632848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7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84466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09384" y="1686740"/>
            <a:ext cx="691311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003524" y="3400654"/>
            <a:ext cx="2449669" cy="8204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04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07" y="2996952"/>
            <a:ext cx="8657071" cy="3381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646" y="764704"/>
            <a:ext cx="6352595" cy="187220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9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99" y="1484784"/>
            <a:ext cx="6336704" cy="427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1484784"/>
            <a:ext cx="163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 smtClean="0"/>
              <a:t>wt</a:t>
            </a:r>
            <a:r>
              <a:rPr lang="en-US" altLang="ko-KR" dirty="0" smtClean="0"/>
              <a:t>% Carbon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8679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Distance, mm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19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Final Presentation</a:t>
            </a:r>
            <a:endParaRPr lang="ko-KR" altLang="en-US" sz="2400" dirty="0"/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sz="6000" b="1" dirty="0" smtClean="0"/>
              <a:t>자유 </a:t>
            </a:r>
            <a:r>
              <a:rPr lang="ko-KR" altLang="en-US" sz="6000" b="1" dirty="0" smtClean="0"/>
              <a:t>주제</a:t>
            </a:r>
            <a:endParaRPr lang="en-US" altLang="ko-KR" sz="6000" b="1" dirty="0" smtClean="0"/>
          </a:p>
          <a:p>
            <a:r>
              <a:rPr lang="en-US" altLang="ko-KR" sz="4100" b="1" dirty="0" smtClean="0"/>
              <a:t>Finite Volume Method (FVM)</a:t>
            </a:r>
            <a:endParaRPr lang="ko-KR" alt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7255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252</TotalTime>
  <Words>299</Words>
  <Application>Microsoft Office PowerPoint</Application>
  <PresentationFormat>화면 슬라이드 쇼(4:3)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투명도</vt:lpstr>
      <vt:lpstr>수식</vt:lpstr>
      <vt:lpstr>Final Presentation</vt:lpstr>
      <vt:lpstr>Final Presentation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Final Presentation</vt:lpstr>
      <vt:lpstr>PowerPoint 프레젠테이션</vt:lpstr>
      <vt:lpstr>PowerPoint 프레젠테이션</vt:lpstr>
      <vt:lpstr>PowerPoint 프레젠테이션</vt:lpstr>
      <vt:lpstr>PowerPoint 프레젠테이션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</dc:title>
  <dc:creator>오신영</dc:creator>
  <cp:lastModifiedBy>오신영</cp:lastModifiedBy>
  <cp:revision>2</cp:revision>
  <dcterms:created xsi:type="dcterms:W3CDTF">2012-12-17T22:31:32Z</dcterms:created>
  <dcterms:modified xsi:type="dcterms:W3CDTF">2012-12-18T15:50:21Z</dcterms:modified>
</cp:coreProperties>
</file>