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24"/>
  </p:notesMasterIdLst>
  <p:sldIdLst>
    <p:sldId id="256" r:id="rId2"/>
    <p:sldId id="280" r:id="rId3"/>
    <p:sldId id="308" r:id="rId4"/>
    <p:sldId id="303" r:id="rId5"/>
    <p:sldId id="309" r:id="rId6"/>
    <p:sldId id="287" r:id="rId7"/>
    <p:sldId id="310" r:id="rId8"/>
    <p:sldId id="293" r:id="rId9"/>
    <p:sldId id="292" r:id="rId10"/>
    <p:sldId id="294" r:id="rId11"/>
    <p:sldId id="295" r:id="rId12"/>
    <p:sldId id="297" r:id="rId13"/>
    <p:sldId id="299" r:id="rId14"/>
    <p:sldId id="311" r:id="rId15"/>
    <p:sldId id="301" r:id="rId16"/>
    <p:sldId id="300" r:id="rId17"/>
    <p:sldId id="312" r:id="rId18"/>
    <p:sldId id="316" r:id="rId19"/>
    <p:sldId id="302" r:id="rId20"/>
    <p:sldId id="314" r:id="rId21"/>
    <p:sldId id="315" r:id="rId22"/>
    <p:sldId id="317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3144" autoAdjust="0"/>
  </p:normalViewPr>
  <p:slideViewPr>
    <p:cSldViewPr>
      <p:cViewPr>
        <p:scale>
          <a:sx n="75" d="100"/>
          <a:sy n="75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BDF48-C914-40F5-B96B-48EFBB684D00}" type="datetimeFigureOut">
              <a:rPr lang="ko-KR" altLang="en-US" smtClean="0"/>
              <a:t>2013-09-15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E213A-3925-43F9-B128-6FDC681C25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306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15,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15,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15,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15,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15,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15,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15, 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15,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15,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15,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15,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15,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355976" y="4966320"/>
            <a:ext cx="4536504" cy="76693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altLang="ko-KR" sz="2000" dirty="0" smtClean="0">
                <a:solidFill>
                  <a:schemeClr val="tx1"/>
                </a:solidFill>
              </a:rPr>
              <a:t>Materials Science and Engineering</a:t>
            </a:r>
          </a:p>
          <a:p>
            <a:pPr algn="r"/>
            <a:r>
              <a:rPr lang="en-US" altLang="ko-KR" sz="2000" dirty="0" smtClean="0">
                <a:solidFill>
                  <a:schemeClr val="tx1"/>
                </a:solidFill>
              </a:rPr>
              <a:t>20100113  Lim </a:t>
            </a:r>
            <a:r>
              <a:rPr lang="en-US" altLang="ko-KR" sz="2000" dirty="0" err="1" smtClean="0">
                <a:solidFill>
                  <a:schemeClr val="tx1"/>
                </a:solidFill>
              </a:rPr>
              <a:t>Seok</a:t>
            </a:r>
            <a:r>
              <a:rPr lang="en-US" altLang="ko-KR" sz="2000" dirty="0" smtClean="0">
                <a:solidFill>
                  <a:schemeClr val="tx1"/>
                </a:solidFill>
              </a:rPr>
              <a:t>-Jae</a:t>
            </a:r>
            <a:endParaRPr lang="ko-KR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71600" y="2276872"/>
            <a:ext cx="7200800" cy="792088"/>
          </a:xfrm>
        </p:spPr>
        <p:txBody>
          <a:bodyPr>
            <a:noAutofit/>
          </a:bodyPr>
          <a:lstStyle/>
          <a:p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Hw_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3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39330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2013.9.17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980728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1153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Bisection method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4572000" y="1268759"/>
            <a:ext cx="0" cy="4608513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56" y="1271588"/>
            <a:ext cx="4105275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996952"/>
            <a:ext cx="4130303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4716016" y="1268759"/>
            <a:ext cx="4104456" cy="20910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9" name="직선 화살표 연결선 8"/>
          <p:cNvCxnSpPr/>
          <p:nvPr/>
        </p:nvCxnSpPr>
        <p:spPr>
          <a:xfrm flipV="1">
            <a:off x="5436096" y="1484783"/>
            <a:ext cx="0" cy="1512167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5156448" y="2636912"/>
            <a:ext cx="3534120" cy="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6095416" y="2060848"/>
            <a:ext cx="1656184" cy="108012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539552" y="1916832"/>
            <a:ext cx="3914278" cy="2160240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4716016" y="3501008"/>
            <a:ext cx="4104456" cy="20910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2" name="직선 화살표 연결선 31"/>
          <p:cNvCxnSpPr/>
          <p:nvPr/>
        </p:nvCxnSpPr>
        <p:spPr>
          <a:xfrm flipV="1">
            <a:off x="5436096" y="3717032"/>
            <a:ext cx="0" cy="1512167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/>
          <p:nvPr/>
        </p:nvCxnSpPr>
        <p:spPr>
          <a:xfrm>
            <a:off x="5156448" y="4869161"/>
            <a:ext cx="3534120" cy="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6012160" y="4293097"/>
            <a:ext cx="1656184" cy="108012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타원 20"/>
          <p:cNvSpPr/>
          <p:nvPr/>
        </p:nvSpPr>
        <p:spPr>
          <a:xfrm>
            <a:off x="5796136" y="4774463"/>
            <a:ext cx="180020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6048164" y="4774463"/>
            <a:ext cx="180020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7308304" y="2546902"/>
            <a:ext cx="180020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7560332" y="2546902"/>
            <a:ext cx="180020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28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-0.08073 -7.40741E-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L 0.11233 0.00069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Bisection method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4572000" y="1268759"/>
            <a:ext cx="0" cy="4608513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27373"/>
            <a:ext cx="3686175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직사각형 24"/>
          <p:cNvSpPr/>
          <p:nvPr/>
        </p:nvSpPr>
        <p:spPr>
          <a:xfrm>
            <a:off x="635522" y="2600908"/>
            <a:ext cx="3590205" cy="3060340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60032" y="2708920"/>
                <a:ext cx="3603294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3200" b="1" dirty="0" smtClean="0">
                    <a:latin typeface="맑은 고딕" pitchFamily="50" charset="-127"/>
                    <a:ea typeface="맑은 고딕" pitchFamily="50" charset="-127"/>
                  </a:rPr>
                  <a:t>f(mid) – 0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3200" b="1" i="1" smtClean="0">
                            <a:latin typeface="Cambria Math"/>
                            <a:ea typeface="맑은 고딕" pitchFamily="50" charset="-127"/>
                          </a:rPr>
                        </m:ctrlPr>
                      </m:sSupPr>
                      <m:e>
                        <m:r>
                          <a:rPr lang="en-US" altLang="ko-KR" sz="3200" b="1" i="1" smtClean="0">
                            <a:latin typeface="Cambria Math"/>
                            <a:ea typeface="맑은 고딕" pitchFamily="50" charset="-127"/>
                          </a:rPr>
                          <m:t>𝟏𝟎</m:t>
                        </m:r>
                      </m:e>
                      <m:sup>
                        <m:r>
                          <a:rPr lang="en-US" altLang="ko-KR" sz="3200" b="1" i="1" smtClean="0">
                            <a:latin typeface="Cambria Math"/>
                            <a:ea typeface="맑은 고딕" pitchFamily="50" charset="-127"/>
                          </a:rPr>
                          <m:t>−</m:t>
                        </m:r>
                        <m:r>
                          <a:rPr lang="en-US" altLang="ko-KR" sz="3200" b="1" i="1" smtClean="0">
                            <a:latin typeface="Cambria Math"/>
                            <a:ea typeface="맑은 고딕" pitchFamily="50" charset="-127"/>
                          </a:rPr>
                          <m:t>𝟔</m:t>
                        </m:r>
                      </m:sup>
                    </m:sSup>
                  </m:oMath>
                </a14:m>
                <a:endParaRPr lang="ko-KR" altLang="en-US" sz="3200" b="1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708920"/>
                <a:ext cx="3603294" cy="595932"/>
              </a:xfrm>
              <a:prstGeom prst="rect">
                <a:avLst/>
              </a:prstGeom>
              <a:blipFill rotWithShape="1">
                <a:blip r:embed="rId3"/>
                <a:stretch>
                  <a:fillRect l="-4230" t="-12245" b="-316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03" y="5719687"/>
            <a:ext cx="4248472" cy="315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710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4716016" y="1268759"/>
            <a:ext cx="4104456" cy="20910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Bisection method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4572000" y="1268759"/>
            <a:ext cx="0" cy="4608513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27373"/>
            <a:ext cx="3686175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직사각형 24"/>
          <p:cNvSpPr/>
          <p:nvPr/>
        </p:nvSpPr>
        <p:spPr>
          <a:xfrm>
            <a:off x="605161" y="1556792"/>
            <a:ext cx="3590205" cy="1024384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화살표 연결선 16"/>
          <p:cNvCxnSpPr/>
          <p:nvPr/>
        </p:nvCxnSpPr>
        <p:spPr>
          <a:xfrm flipV="1">
            <a:off x="5436096" y="1484783"/>
            <a:ext cx="0" cy="1512167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>
            <a:off x="5156448" y="2636912"/>
            <a:ext cx="3534120" cy="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6000912" y="2060848"/>
            <a:ext cx="1750688" cy="115212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621755" y="3933056"/>
            <a:ext cx="3590205" cy="1512168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7531386" y="242088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U</a:t>
            </a:r>
            <a:endParaRPr lang="ko-KR" altLang="en-US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28184" y="242088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L</a:t>
            </a:r>
            <a:endParaRPr lang="ko-KR" altLang="en-US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23508" y="241159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M</a:t>
            </a:r>
            <a:endParaRPr lang="ko-KR" altLang="en-US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75606" y="242088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U</a:t>
            </a:r>
            <a:endParaRPr lang="ko-KR" altLang="en-US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4716016" y="3605931"/>
            <a:ext cx="4104456" cy="20910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40" name="직선 화살표 연결선 39"/>
          <p:cNvCxnSpPr/>
          <p:nvPr/>
        </p:nvCxnSpPr>
        <p:spPr>
          <a:xfrm flipV="1">
            <a:off x="5436096" y="3821955"/>
            <a:ext cx="0" cy="1512167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/>
          <p:nvPr/>
        </p:nvCxnSpPr>
        <p:spPr>
          <a:xfrm>
            <a:off x="5156448" y="4974084"/>
            <a:ext cx="3534120" cy="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>
            <a:off x="6000912" y="4398020"/>
            <a:ext cx="1750688" cy="115212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531386" y="475806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U</a:t>
            </a:r>
            <a:endParaRPr lang="ko-KR" altLang="en-US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8144" y="47580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L</a:t>
            </a:r>
            <a:endParaRPr lang="ko-KR" altLang="en-US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24756" y="474876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M</a:t>
            </a:r>
            <a:endParaRPr lang="ko-KR" altLang="en-US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72200" y="47580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L</a:t>
            </a:r>
            <a:endParaRPr lang="ko-KR" altLang="en-US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572000" y="3557287"/>
            <a:ext cx="5400600" cy="238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78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38" grpId="0"/>
      <p:bldP spid="44" grpId="0"/>
      <p:bldP spid="45" grpId="0"/>
      <p:bldP spid="46" grpId="0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4716016" y="1268759"/>
            <a:ext cx="4104456" cy="20910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Bisection method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4572000" y="1268759"/>
            <a:ext cx="0" cy="4608513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27373"/>
            <a:ext cx="3686175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직사각형 24"/>
          <p:cNvSpPr/>
          <p:nvPr/>
        </p:nvSpPr>
        <p:spPr>
          <a:xfrm>
            <a:off x="605161" y="1556792"/>
            <a:ext cx="3590205" cy="1024384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화살표 연결선 16"/>
          <p:cNvCxnSpPr/>
          <p:nvPr/>
        </p:nvCxnSpPr>
        <p:spPr>
          <a:xfrm flipV="1">
            <a:off x="5436096" y="1484783"/>
            <a:ext cx="0" cy="1512167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>
            <a:off x="5156448" y="2636912"/>
            <a:ext cx="3534120" cy="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flipV="1">
            <a:off x="6012160" y="2060848"/>
            <a:ext cx="1739440" cy="1298971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587536" y="2420888"/>
            <a:ext cx="3590205" cy="1512168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7531386" y="242088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U</a:t>
            </a:r>
            <a:endParaRPr lang="ko-KR" altLang="en-US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12160" y="242088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L</a:t>
            </a:r>
            <a:endParaRPr lang="ko-KR" altLang="en-US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44208" y="241159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M</a:t>
            </a:r>
            <a:endParaRPr lang="ko-KR" altLang="en-US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44208" y="241159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L</a:t>
            </a:r>
            <a:endParaRPr lang="ko-KR" altLang="en-US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4716016" y="3605931"/>
            <a:ext cx="4104456" cy="20910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40" name="직선 화살표 연결선 39"/>
          <p:cNvCxnSpPr/>
          <p:nvPr/>
        </p:nvCxnSpPr>
        <p:spPr>
          <a:xfrm flipV="1">
            <a:off x="5436096" y="3821955"/>
            <a:ext cx="0" cy="1512167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/>
          <p:nvPr/>
        </p:nvCxnSpPr>
        <p:spPr>
          <a:xfrm>
            <a:off x="5156448" y="4974084"/>
            <a:ext cx="3534120" cy="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 flipV="1">
            <a:off x="6000912" y="4221088"/>
            <a:ext cx="1706965" cy="132906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531386" y="475806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U</a:t>
            </a:r>
            <a:endParaRPr lang="ko-KR" altLang="en-US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8144" y="47580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L</a:t>
            </a:r>
            <a:endParaRPr lang="ko-KR" altLang="en-US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00820" y="474876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M</a:t>
            </a:r>
            <a:endParaRPr lang="ko-KR" altLang="en-US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33008" y="472514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U</a:t>
            </a:r>
            <a:endParaRPr lang="ko-KR" altLang="en-US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722564" y="3501008"/>
            <a:ext cx="5400600" cy="238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575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43" grpId="0"/>
      <p:bldP spid="45" grpId="0"/>
      <p:bldP spid="46" grpId="0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9592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목차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0068" y="1474906"/>
            <a:ext cx="357213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과제</a:t>
            </a: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전제사항</a:t>
            </a: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Bisection method</a:t>
            </a: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Newton’s method</a:t>
            </a: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Conclusion</a:t>
            </a:r>
            <a:endParaRPr lang="ko-KR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339752" y="4725144"/>
            <a:ext cx="4608512" cy="69899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339752" y="1420394"/>
            <a:ext cx="4608512" cy="236864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72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Newton’s method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4572000" y="1268759"/>
            <a:ext cx="0" cy="4608513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3005"/>
            <a:ext cx="4176464" cy="1557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07321" y="1314634"/>
            <a:ext cx="36828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a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라는 점에서의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함수값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출력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a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라는 점에서의 기울기 출력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a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라는 점에서 그은 접선이 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</a:t>
            </a: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축과 만나는 교점을 출력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" name="직선 화살표 연결선 4"/>
          <p:cNvCxnSpPr/>
          <p:nvPr/>
        </p:nvCxnSpPr>
        <p:spPr>
          <a:xfrm flipV="1">
            <a:off x="4355976" y="1557021"/>
            <a:ext cx="551345" cy="1440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 flipV="1">
            <a:off x="4341687" y="2061077"/>
            <a:ext cx="576064" cy="1440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>
            <a:off x="4341687" y="2565133"/>
            <a:ext cx="57606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43" y="3752453"/>
            <a:ext cx="408622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85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Newton’s method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4572000" y="1268759"/>
            <a:ext cx="0" cy="4608513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907321" y="2708920"/>
                <a:ext cx="3682838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>
                    <a:latin typeface="맑은 고딕" pitchFamily="50" charset="-127"/>
                    <a:ea typeface="맑은 고딕" pitchFamily="50" charset="-127"/>
                  </a:rPr>
                  <a:t> x</a:t>
                </a:r>
                <a:r>
                  <a:rPr lang="ko-KR" altLang="en-US" dirty="0" smtClean="0">
                    <a:latin typeface="맑은 고딕" pitchFamily="50" charset="-127"/>
                    <a:ea typeface="맑은 고딕" pitchFamily="50" charset="-127"/>
                  </a:rPr>
                  <a:t>축과 만나는 교점이 음수일 경우 그 수가 양수가 될 때 까지 </a:t>
                </a:r>
                <a:r>
                  <a:rPr lang="en-US" altLang="ko-KR" dirty="0" smtClean="0">
                    <a:latin typeface="맑은 고딕" pitchFamily="50" charset="-127"/>
                    <a:ea typeface="맑은 고딕" pitchFamily="50" charset="-127"/>
                  </a:rPr>
                  <a:t>+1 </a:t>
                </a:r>
                <a:r>
                  <a:rPr lang="ko-KR" altLang="en-US" dirty="0" smtClean="0">
                    <a:latin typeface="맑은 고딕" pitchFamily="50" charset="-127"/>
                    <a:ea typeface="맑은 고딕" pitchFamily="50" charset="-127"/>
                  </a:rPr>
                  <a:t>작업을 시행</a:t>
                </a:r>
                <a:endParaRPr lang="en-US" altLang="ko-KR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endParaRPr lang="en-US" altLang="ko-KR" dirty="0">
                  <a:latin typeface="맑은 고딕" pitchFamily="50" charset="-127"/>
                  <a:ea typeface="맑은 고딕" pitchFamily="50" charset="-127"/>
                </a:endParaRPr>
              </a:p>
              <a:p>
                <a:r>
                  <a:rPr lang="en-US" altLang="ko-KR" dirty="0" smtClean="0">
                    <a:latin typeface="맑은 고딕" pitchFamily="50" charset="-127"/>
                    <a:ea typeface="맑은 고딕" pitchFamily="50" charset="-127"/>
                  </a:rPr>
                  <a:t> x</a:t>
                </a:r>
                <a:r>
                  <a:rPr lang="ko-KR" altLang="en-US" dirty="0" smtClean="0">
                    <a:latin typeface="맑은 고딕" pitchFamily="50" charset="-127"/>
                    <a:ea typeface="맑은 고딕" pitchFamily="50" charset="-127"/>
                  </a:rPr>
                  <a:t>축과 만나는 접점에서의 </a:t>
                </a:r>
                <a:r>
                  <a:rPr lang="ko-KR" altLang="en-US" dirty="0" err="1" smtClean="0">
                    <a:latin typeface="맑은 고딕" pitchFamily="50" charset="-127"/>
                    <a:ea typeface="맑은 고딕" pitchFamily="50" charset="-127"/>
                  </a:rPr>
                  <a:t>함수값의</a:t>
                </a:r>
                <a:r>
                  <a:rPr lang="ko-KR" altLang="en-US" dirty="0" smtClean="0">
                    <a:latin typeface="맑은 고딕" pitchFamily="50" charset="-127"/>
                    <a:ea typeface="맑은 고딕" pitchFamily="50" charset="-127"/>
                  </a:rPr>
                  <a:t> 절대값이 </a:t>
                </a:r>
                <a:r>
                  <a:rPr lang="en-US" altLang="ko-KR" dirty="0" smtClean="0">
                    <a:latin typeface="맑은 고딕" pitchFamily="50" charset="-127"/>
                    <a:ea typeface="맑은 고딕" pitchFamily="50" charset="-127"/>
                  </a:rPr>
                  <a:t>0</a:t>
                </a:r>
                <a:r>
                  <a:rPr lang="ko-KR" altLang="en-US" dirty="0" smtClean="0">
                    <a:latin typeface="맑은 고딕" pitchFamily="50" charset="-127"/>
                    <a:ea typeface="맑은 고딕" pitchFamily="50" charset="-127"/>
                  </a:rPr>
                  <a:t>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/>
                            <a:ea typeface="맑은 고딕" pitchFamily="50" charset="-127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맑은 고딕" pitchFamily="50" charset="-127"/>
                          </a:rPr>
                          <m:t>10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맑은 고딕" pitchFamily="50" charset="-127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ko-KR" altLang="en-US" dirty="0" smtClean="0">
                    <a:latin typeface="맑은 고딕" pitchFamily="50" charset="-127"/>
                    <a:ea typeface="맑은 고딕" pitchFamily="50" charset="-127"/>
                  </a:rPr>
                  <a:t>오차이면</a:t>
                </a:r>
                <a:endParaRPr lang="en-US" altLang="ko-KR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r>
                  <a:rPr lang="ko-KR" altLang="en-US" dirty="0" err="1" smtClean="0">
                    <a:latin typeface="맑은 고딕" pitchFamily="50" charset="-127"/>
                    <a:ea typeface="맑은 고딕" pitchFamily="50" charset="-127"/>
                  </a:rPr>
                  <a:t>함수값</a:t>
                </a:r>
                <a:r>
                  <a:rPr lang="ko-KR" altLang="en-US" dirty="0" err="1">
                    <a:latin typeface="맑은 고딕" pitchFamily="50" charset="-127"/>
                    <a:ea typeface="맑은 고딕" pitchFamily="50" charset="-127"/>
                  </a:rPr>
                  <a:t>을</a:t>
                </a:r>
                <a:r>
                  <a:rPr lang="ko-KR" altLang="en-US" dirty="0">
                    <a:latin typeface="맑은 고딕" pitchFamily="50" charset="-127"/>
                    <a:ea typeface="맑은 고딕" pitchFamily="50" charset="-127"/>
                  </a:rPr>
                  <a:t> </a:t>
                </a:r>
                <a:r>
                  <a:rPr lang="ko-KR" altLang="en-US" dirty="0" smtClean="0">
                    <a:latin typeface="맑은 고딕" pitchFamily="50" charset="-127"/>
                    <a:ea typeface="맑은 고딕" pitchFamily="50" charset="-127"/>
                  </a:rPr>
                  <a:t>출력하고 </a:t>
                </a:r>
                <a:r>
                  <a:rPr lang="ko-KR" altLang="en-US" dirty="0" err="1" smtClean="0">
                    <a:latin typeface="맑은 고딕" pitchFamily="50" charset="-127"/>
                    <a:ea typeface="맑은 고딕" pitchFamily="50" charset="-127"/>
                  </a:rPr>
                  <a:t>몇번</a:t>
                </a:r>
                <a:r>
                  <a:rPr lang="ko-KR" altLang="en-US" dirty="0" smtClean="0">
                    <a:latin typeface="맑은 고딕" pitchFamily="50" charset="-127"/>
                    <a:ea typeface="맑은 고딕" pitchFamily="50" charset="-127"/>
                  </a:rPr>
                  <a:t> 시행</a:t>
                </a:r>
                <a:endParaRPr lang="en-US" altLang="ko-KR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r>
                  <a:rPr lang="ko-KR" altLang="en-US" dirty="0" smtClean="0">
                    <a:latin typeface="맑은 고딕" pitchFamily="50" charset="-127"/>
                    <a:ea typeface="맑은 고딕" pitchFamily="50" charset="-127"/>
                  </a:rPr>
                  <a:t>했는</a:t>
                </a:r>
                <a:r>
                  <a:rPr lang="ko-KR" altLang="en-US" dirty="0">
                    <a:latin typeface="맑은 고딕" pitchFamily="50" charset="-127"/>
                    <a:ea typeface="맑은 고딕" pitchFamily="50" charset="-127"/>
                  </a:rPr>
                  <a:t>지 </a:t>
                </a:r>
                <a:r>
                  <a:rPr lang="ko-KR" altLang="en-US" dirty="0" smtClean="0">
                    <a:latin typeface="맑은 고딕" pitchFamily="50" charset="-127"/>
                    <a:ea typeface="맑은 고딕" pitchFamily="50" charset="-127"/>
                  </a:rPr>
                  <a:t>출력</a:t>
                </a:r>
                <a:endParaRPr lang="en-US" altLang="ko-KR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endParaRPr lang="en-US" altLang="ko-KR" dirty="0">
                  <a:latin typeface="맑은 고딕" pitchFamily="50" charset="-127"/>
                  <a:ea typeface="맑은 고딕" pitchFamily="50" charset="-127"/>
                </a:endParaRPr>
              </a:p>
              <a:p>
                <a:r>
                  <a:rPr lang="en-US" altLang="ko-KR" dirty="0" smtClean="0">
                    <a:latin typeface="맑은 고딕" pitchFamily="50" charset="-127"/>
                    <a:ea typeface="맑은 고딕" pitchFamily="50" charset="-127"/>
                  </a:rPr>
                  <a:t> </a:t>
                </a: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321" y="2708920"/>
                <a:ext cx="3682838" cy="2862322"/>
              </a:xfrm>
              <a:prstGeom prst="rect">
                <a:avLst/>
              </a:prstGeom>
              <a:blipFill rotWithShape="1">
                <a:blip r:embed="rId2"/>
                <a:stretch>
                  <a:fillRect l="-1325" t="-1064" r="-115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39427"/>
            <a:ext cx="4029075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직선 화살표 연결선 16"/>
          <p:cNvCxnSpPr/>
          <p:nvPr/>
        </p:nvCxnSpPr>
        <p:spPr>
          <a:xfrm>
            <a:off x="1619672" y="1844824"/>
            <a:ext cx="3287649" cy="10801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flipV="1">
            <a:off x="2051720" y="3068960"/>
            <a:ext cx="2855601" cy="172819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>
            <a:endCxn id="16" idx="1"/>
          </p:cNvCxnSpPr>
          <p:nvPr/>
        </p:nvCxnSpPr>
        <p:spPr>
          <a:xfrm>
            <a:off x="2443609" y="3600021"/>
            <a:ext cx="2463712" cy="54006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47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9592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목차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0068" y="1474906"/>
            <a:ext cx="357213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과제</a:t>
            </a: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전제사항</a:t>
            </a: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Bisection method</a:t>
            </a: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Newton’s method</a:t>
            </a: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Conclusion</a:t>
            </a:r>
            <a:endParaRPr lang="ko-KR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281878" y="4026148"/>
            <a:ext cx="4608512" cy="69899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339752" y="1420394"/>
            <a:ext cx="4608512" cy="236864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9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Conclusion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609576" y="1700808"/>
            <a:ext cx="849303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여러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번 수행 끝에 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354K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부근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, 18000K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 부근에 해가 있다는 것을 발견했고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</a:t>
            </a: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실질적으로 의미가 없는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18000K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부근의 온도는 고려 하지 않기로 한다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두 방법의 비교는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354K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부근에서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solution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을 찾기 위해 입력하는 오차 범위를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같게 하여 정답을 구할 때 까지 소요된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trial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과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solution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의 일관성을 통해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이루어졌다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55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Conclusion - </a:t>
            </a:r>
            <a:r>
              <a:rPr lang="en-US" altLang="ko-K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bISECTION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755576" y="1340768"/>
            <a:ext cx="7562851" cy="4289425"/>
            <a:chOff x="646558" y="1274788"/>
            <a:chExt cx="7562851" cy="4289425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558" y="1274788"/>
              <a:ext cx="3781425" cy="159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1274788"/>
              <a:ext cx="3781425" cy="143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559" y="2687663"/>
              <a:ext cx="3801518" cy="143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3" y="2687663"/>
              <a:ext cx="3781425" cy="143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558" y="4125938"/>
              <a:ext cx="3781425" cy="143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5" y="4125938"/>
              <a:ext cx="3781424" cy="143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359314" y="191683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10</a:t>
            </a:r>
            <a:endParaRPr lang="ko-KR" alt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7306" y="3288114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150</a:t>
            </a:r>
            <a:endParaRPr lang="ko-KR" alt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79512" y="4726389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small</a:t>
            </a:r>
            <a:endParaRPr lang="ko-KR" alt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244408" y="191683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50</a:t>
            </a:r>
            <a:endParaRPr lang="ko-KR" alt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244408" y="3288114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250</a:t>
            </a:r>
            <a:endParaRPr lang="ko-KR" alt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265526" y="4726389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big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74579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9592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목차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0068" y="1474906"/>
            <a:ext cx="357213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과제</a:t>
            </a: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전제사항</a:t>
            </a: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Bisection method</a:t>
            </a: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Newton’s method</a:t>
            </a: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Conclusion</a:t>
            </a:r>
            <a:endParaRPr lang="ko-KR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415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Conclusion – Newton’s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824824" y="1484784"/>
            <a:ext cx="7563600" cy="3400425"/>
            <a:chOff x="242270" y="1274788"/>
            <a:chExt cx="8605736" cy="340042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0" y="1274788"/>
              <a:ext cx="4314825" cy="1133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3181" y="1274788"/>
              <a:ext cx="4314825" cy="1133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175" y="2408263"/>
              <a:ext cx="4314825" cy="1133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3180" y="2408263"/>
              <a:ext cx="4314825" cy="1133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175" y="3541738"/>
              <a:ext cx="4276005" cy="1133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6980" y="3541737"/>
              <a:ext cx="4391025" cy="1133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431322" y="1844824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10</a:t>
            </a:r>
            <a:endParaRPr lang="ko-KR" alt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5523" y="2924944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150</a:t>
            </a:r>
            <a:endParaRPr lang="ko-KR" alt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9216" y="3933056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small</a:t>
            </a:r>
            <a:endParaRPr lang="ko-KR" alt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352202" y="183553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50</a:t>
            </a:r>
            <a:endParaRPr lang="ko-KR" alt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316416" y="29969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250</a:t>
            </a:r>
            <a:endParaRPr lang="ko-KR" alt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352074" y="414908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big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12350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Conclusion – Newton’s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38415"/>
              </p:ext>
            </p:extLst>
          </p:nvPr>
        </p:nvGraphicFramePr>
        <p:xfrm>
          <a:off x="1331640" y="2060848"/>
          <a:ext cx="6432375" cy="2961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2167"/>
                <a:gridCol w="1152128"/>
                <a:gridCol w="1224136"/>
                <a:gridCol w="1257469"/>
                <a:gridCol w="128647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방법 </a:t>
                      </a:r>
                      <a:endParaRPr lang="ko-KR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Bisection</a:t>
                      </a:r>
                      <a:endParaRPr lang="ko-KR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Newton’s</a:t>
                      </a:r>
                      <a:endParaRPr lang="ko-KR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입력오차</a:t>
                      </a:r>
                      <a:endParaRPr lang="ko-KR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출력값</a:t>
                      </a:r>
                      <a:endParaRPr lang="ko-KR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횟수</a:t>
                      </a:r>
                      <a:endParaRPr lang="ko-KR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출력값</a:t>
                      </a:r>
                      <a:endParaRPr lang="ko-KR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횟수</a:t>
                      </a:r>
                      <a:endParaRPr lang="ko-KR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354.685</a:t>
                      </a:r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516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17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354.6854</a:t>
                      </a:r>
                      <a:r>
                        <a:rPr lang="en-US" altLang="ko-KR" sz="1200" b="1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73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50</a:t>
                      </a:r>
                      <a:endParaRPr lang="ko-KR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354.685</a:t>
                      </a:r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497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20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354.6854</a:t>
                      </a:r>
                      <a:r>
                        <a:rPr lang="en-US" altLang="ko-KR" sz="1200" b="1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73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150</a:t>
                      </a:r>
                      <a:endParaRPr lang="ko-KR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354.685</a:t>
                      </a:r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497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20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354.6854</a:t>
                      </a:r>
                      <a:r>
                        <a:rPr lang="en-US" altLang="ko-KR" sz="1200" b="1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73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250</a:t>
                      </a:r>
                      <a:endParaRPr lang="ko-KR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354.685</a:t>
                      </a:r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521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22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354.6854</a:t>
                      </a:r>
                      <a:r>
                        <a:rPr lang="en-US" altLang="ko-KR" sz="1200" b="1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68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매우 </a:t>
                      </a:r>
                      <a:r>
                        <a:rPr lang="ko-KR" altLang="en-US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작은값</a:t>
                      </a:r>
                      <a:endParaRPr lang="ko-KR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354.685</a:t>
                      </a:r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525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21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354.6854</a:t>
                      </a:r>
                      <a:r>
                        <a:rPr lang="en-US" altLang="ko-KR" sz="1200" b="1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69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13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매우 </a:t>
                      </a:r>
                      <a:r>
                        <a:rPr lang="ko-KR" altLang="en-US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큰값</a:t>
                      </a:r>
                      <a:endParaRPr lang="ko-KR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354.685</a:t>
                      </a:r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468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21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354.6854</a:t>
                      </a:r>
                      <a:r>
                        <a:rPr lang="en-US" altLang="ko-KR" sz="1200" b="1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67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</a:rPr>
                        <a:t>18</a:t>
                      </a:r>
                      <a:endParaRPr lang="ko-KR" alt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Conclusion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49191" y="1700808"/>
            <a:ext cx="8887305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Newton’s method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가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Bisection method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보다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작은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trial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수를 보였다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똑같은 입력 오차 내에서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Newton’s method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가 한자리 더 많은 유효 숫자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를 보였다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(Newton’s method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7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자리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Bisection method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자리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Bisection method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의 경우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입력한 두 수 사이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에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두 개 이상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solution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혹은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차 이상의 함수 형태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가 올 경우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code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를 구성하는 데에 매우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복잡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해 지는 단점이 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생긴다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127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9592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목차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0068" y="1474906"/>
            <a:ext cx="357213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과제</a:t>
            </a: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전제사항</a:t>
            </a: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Bisection method</a:t>
            </a: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Newton’s method</a:t>
            </a: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Conclusion</a:t>
            </a:r>
            <a:endParaRPr lang="ko-KR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339752" y="2127916"/>
            <a:ext cx="4608512" cy="3317307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40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9592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과제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38068"/>
            <a:ext cx="5976664" cy="1318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9672" y="3356992"/>
            <a:ext cx="5976664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en-US" altLang="ko-K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Bisection method (free)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n-US" altLang="ko-K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Newton’s method(</a:t>
            </a:r>
            <a:r>
              <a:rPr lang="ko-KR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필수</a:t>
            </a:r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ko-KR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51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9592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목차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0068" y="1474906"/>
            <a:ext cx="357213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과제</a:t>
            </a: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전제사항</a:t>
            </a: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Bisection method</a:t>
            </a: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Newton’s method</a:t>
            </a: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Conclusion</a:t>
            </a:r>
            <a:endParaRPr lang="ko-KR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339752" y="2996952"/>
            <a:ext cx="4608512" cy="242249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339752" y="1420395"/>
            <a:ext cx="4608512" cy="80196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8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-171400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전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사항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340768"/>
            <a:ext cx="66367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프로그램 사용자는 절대온도가 항상 양수인 것을 알고 있다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프로그램 사용자는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solution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근처의 값을 알고 있다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691680" y="2708920"/>
            <a:ext cx="5760640" cy="266429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9" name="직선 화살표 연결선 8"/>
          <p:cNvCxnSpPr/>
          <p:nvPr/>
        </p:nvCxnSpPr>
        <p:spPr>
          <a:xfrm rot="10800000">
            <a:off x="2411760" y="2852936"/>
            <a:ext cx="0" cy="216024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2132112" y="4157464"/>
            <a:ext cx="4960168" cy="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자유형 17"/>
          <p:cNvSpPr/>
          <p:nvPr/>
        </p:nvSpPr>
        <p:spPr>
          <a:xfrm>
            <a:off x="3344788" y="3459191"/>
            <a:ext cx="3099420" cy="1193945"/>
          </a:xfrm>
          <a:custGeom>
            <a:avLst/>
            <a:gdLst>
              <a:gd name="connsiteX0" fmla="*/ 0 w 2019300"/>
              <a:gd name="connsiteY0" fmla="*/ 1130445 h 1193945"/>
              <a:gd name="connsiteX1" fmla="*/ 1028700 w 2019300"/>
              <a:gd name="connsiteY1" fmla="*/ 145 h 1193945"/>
              <a:gd name="connsiteX2" fmla="*/ 2019300 w 2019300"/>
              <a:gd name="connsiteY2" fmla="*/ 1193945 h 1193945"/>
              <a:gd name="connsiteX3" fmla="*/ 2019300 w 2019300"/>
              <a:gd name="connsiteY3" fmla="*/ 1193945 h 119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9300" h="1193945">
                <a:moveTo>
                  <a:pt x="0" y="1130445"/>
                </a:moveTo>
                <a:cubicBezTo>
                  <a:pt x="346075" y="560003"/>
                  <a:pt x="692150" y="-10438"/>
                  <a:pt x="1028700" y="145"/>
                </a:cubicBezTo>
                <a:cubicBezTo>
                  <a:pt x="1365250" y="10728"/>
                  <a:pt x="2019300" y="1193945"/>
                  <a:pt x="2019300" y="1193945"/>
                </a:cubicBezTo>
                <a:lnTo>
                  <a:pt x="2019300" y="1193945"/>
                </a:lnTo>
              </a:path>
            </a:pathLst>
          </a:cu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796136" y="427012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?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07904" y="428672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?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" name="타원 4"/>
          <p:cNvSpPr/>
          <p:nvPr/>
        </p:nvSpPr>
        <p:spPr>
          <a:xfrm>
            <a:off x="3125832" y="3501008"/>
            <a:ext cx="1374160" cy="129614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5254288" y="3501008"/>
            <a:ext cx="1374160" cy="129614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25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9592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목차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0068" y="1474906"/>
            <a:ext cx="357213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과제</a:t>
            </a: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전제사항</a:t>
            </a: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Bisection method</a:t>
            </a: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Newton’s method</a:t>
            </a:r>
          </a:p>
          <a:p>
            <a:pPr marL="342900" indent="-342900">
              <a:buAutoNum type="arabicPeriod"/>
            </a:pP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Conclusion</a:t>
            </a:r>
            <a:endParaRPr lang="ko-KR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339752" y="3789040"/>
            <a:ext cx="4608512" cy="16351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339752" y="1420394"/>
            <a:ext cx="4608512" cy="1576557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448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Bisection method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26739"/>
            <a:ext cx="2880320" cy="2122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직선 연결선 5"/>
          <p:cNvCxnSpPr/>
          <p:nvPr/>
        </p:nvCxnSpPr>
        <p:spPr>
          <a:xfrm>
            <a:off x="4572000" y="1268759"/>
            <a:ext cx="0" cy="4608513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076056" y="2026568"/>
            <a:ext cx="3325139" cy="3260306"/>
            <a:chOff x="5076056" y="2026568"/>
            <a:chExt cx="3325139" cy="3260306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6056" y="2026568"/>
              <a:ext cx="3293439" cy="3260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4" name="직선 연결선 3"/>
            <p:cNvCxnSpPr>
              <a:stCxn id="4098" idx="1"/>
            </p:cNvCxnSpPr>
            <p:nvPr/>
          </p:nvCxnSpPr>
          <p:spPr>
            <a:xfrm>
              <a:off x="5076056" y="3656721"/>
              <a:ext cx="3293439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7759650" y="3383188"/>
              <a:ext cx="641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srgbClr val="FF0000"/>
                  </a:solidFill>
                </a:rPr>
                <a:t>-0.3</a:t>
              </a:r>
              <a:endParaRPr lang="ko-KR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58882" y="3645024"/>
              <a:ext cx="609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err="1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arbi</a:t>
              </a:r>
              <a:endParaRPr lang="ko-KR" altLang="en-US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52120" y="3645024"/>
              <a:ext cx="545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err="1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arb</a:t>
              </a:r>
              <a:endParaRPr lang="ko-KR" altLang="en-US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0" name="직선 연결선 9"/>
            <p:cNvCxnSpPr/>
            <p:nvPr/>
          </p:nvCxnSpPr>
          <p:spPr>
            <a:xfrm>
              <a:off x="5924791" y="3555142"/>
              <a:ext cx="0" cy="16189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7371542" y="3566963"/>
              <a:ext cx="0" cy="16189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그룹 17"/>
          <p:cNvGrpSpPr/>
          <p:nvPr/>
        </p:nvGrpSpPr>
        <p:grpSpPr>
          <a:xfrm>
            <a:off x="5076056" y="2026568"/>
            <a:ext cx="3325139" cy="3260306"/>
            <a:chOff x="5076056" y="2026568"/>
            <a:chExt cx="3325139" cy="3260306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6056" y="2026568"/>
              <a:ext cx="3293439" cy="3260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0" name="직선 연결선 19"/>
            <p:cNvCxnSpPr>
              <a:stCxn id="19" idx="1"/>
            </p:cNvCxnSpPr>
            <p:nvPr/>
          </p:nvCxnSpPr>
          <p:spPr>
            <a:xfrm>
              <a:off x="5076056" y="3656721"/>
              <a:ext cx="3293439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759650" y="3383188"/>
              <a:ext cx="641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srgbClr val="FF0000"/>
                  </a:solidFill>
                </a:rPr>
                <a:t>-0.3</a:t>
              </a:r>
              <a:endParaRPr lang="ko-KR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58882" y="3645024"/>
              <a:ext cx="545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err="1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arb</a:t>
              </a:r>
              <a:endParaRPr lang="ko-KR" altLang="en-US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52120" y="3645024"/>
              <a:ext cx="609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err="1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arbi</a:t>
              </a:r>
              <a:endParaRPr lang="ko-KR" altLang="en-US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5924791" y="3555142"/>
              <a:ext cx="0" cy="16189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>
              <a:off x="7371542" y="3566963"/>
              <a:ext cx="0" cy="16189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09120"/>
            <a:ext cx="432048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05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Bisection method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4572000" y="1268759"/>
            <a:ext cx="0" cy="4608513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56" y="1271588"/>
            <a:ext cx="4105275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996952"/>
            <a:ext cx="4130303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4680892" y="3502422"/>
            <a:ext cx="4104456" cy="20910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9" name="직선 화살표 연결선 8"/>
          <p:cNvCxnSpPr/>
          <p:nvPr/>
        </p:nvCxnSpPr>
        <p:spPr>
          <a:xfrm flipV="1">
            <a:off x="5400972" y="3718446"/>
            <a:ext cx="0" cy="1512167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5121324" y="4870575"/>
            <a:ext cx="3534120" cy="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flipV="1">
            <a:off x="5977036" y="4150495"/>
            <a:ext cx="1656184" cy="108012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타원 29"/>
          <p:cNvSpPr/>
          <p:nvPr/>
        </p:nvSpPr>
        <p:spPr>
          <a:xfrm>
            <a:off x="5689004" y="4762563"/>
            <a:ext cx="180020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5977036" y="4762563"/>
            <a:ext cx="180020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2" name="직선 화살표 연결선 31"/>
          <p:cNvCxnSpPr/>
          <p:nvPr/>
        </p:nvCxnSpPr>
        <p:spPr>
          <a:xfrm flipV="1">
            <a:off x="5436096" y="1491307"/>
            <a:ext cx="0" cy="1512167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/>
          <p:nvPr/>
        </p:nvCxnSpPr>
        <p:spPr>
          <a:xfrm>
            <a:off x="5156448" y="2643436"/>
            <a:ext cx="3534120" cy="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6012160" y="2067372"/>
            <a:ext cx="1656184" cy="108012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직사각형 37"/>
          <p:cNvSpPr/>
          <p:nvPr/>
        </p:nvSpPr>
        <p:spPr>
          <a:xfrm>
            <a:off x="4716016" y="1266031"/>
            <a:ext cx="4104456" cy="20910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9" name="직선 화살표 연결선 38"/>
          <p:cNvCxnSpPr/>
          <p:nvPr/>
        </p:nvCxnSpPr>
        <p:spPr>
          <a:xfrm flipV="1">
            <a:off x="5408488" y="1482055"/>
            <a:ext cx="0" cy="1512167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>
          <a:xfrm>
            <a:off x="5128840" y="2634184"/>
            <a:ext cx="3534120" cy="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flipV="1">
            <a:off x="5984552" y="1914104"/>
            <a:ext cx="1656184" cy="108012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타원 41"/>
          <p:cNvSpPr/>
          <p:nvPr/>
        </p:nvSpPr>
        <p:spPr>
          <a:xfrm>
            <a:off x="6840252" y="2526172"/>
            <a:ext cx="180020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타원 43"/>
          <p:cNvSpPr/>
          <p:nvPr/>
        </p:nvSpPr>
        <p:spPr>
          <a:xfrm>
            <a:off x="7092280" y="2535424"/>
            <a:ext cx="180020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48" name="직사각형 2047"/>
          <p:cNvSpPr/>
          <p:nvPr/>
        </p:nvSpPr>
        <p:spPr>
          <a:xfrm>
            <a:off x="539552" y="4077072"/>
            <a:ext cx="3914278" cy="2160240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050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0.06875 0.0030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7291 0.00254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2" grpId="0" animBg="1"/>
    </p:bldLst>
  </p:timing>
</p:sld>
</file>

<file path=ppt/theme/theme1.xml><?xml version="1.0" encoding="utf-8"?>
<a:theme xmlns:a="http://schemas.openxmlformats.org/drawingml/2006/main" name="수평선">
  <a:themeElements>
    <a:clrScheme name="수평선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수평선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수평선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4180</TotalTime>
  <Words>390</Words>
  <Application>Microsoft Office PowerPoint</Application>
  <PresentationFormat>화면 슬라이드 쇼(4:3)</PresentationFormat>
  <Paragraphs>195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수평선</vt:lpstr>
      <vt:lpstr>Hw_3</vt:lpstr>
      <vt:lpstr>목차</vt:lpstr>
      <vt:lpstr>목차</vt:lpstr>
      <vt:lpstr>과제</vt:lpstr>
      <vt:lpstr>목차</vt:lpstr>
      <vt:lpstr>전제사항</vt:lpstr>
      <vt:lpstr>목차</vt:lpstr>
      <vt:lpstr>Bisection method</vt:lpstr>
      <vt:lpstr>Bisection method</vt:lpstr>
      <vt:lpstr>Bisection method</vt:lpstr>
      <vt:lpstr>Bisection method</vt:lpstr>
      <vt:lpstr>Bisection method</vt:lpstr>
      <vt:lpstr>Bisection method</vt:lpstr>
      <vt:lpstr>목차</vt:lpstr>
      <vt:lpstr>Newton’s method</vt:lpstr>
      <vt:lpstr>Newton’s method</vt:lpstr>
      <vt:lpstr>목차</vt:lpstr>
      <vt:lpstr>Conclusion</vt:lpstr>
      <vt:lpstr>Conclusion - bISECTION</vt:lpstr>
      <vt:lpstr>Conclusion – Newton’s</vt:lpstr>
      <vt:lpstr>Conclusion – Newton’s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 with Finite Element Method(FEM) ( using Abaqus )</dc:title>
  <dc:creator>kang ji-yun</dc:creator>
  <cp:lastModifiedBy>owner</cp:lastModifiedBy>
  <cp:revision>66</cp:revision>
  <dcterms:created xsi:type="dcterms:W3CDTF">2012-06-08T06:24:52Z</dcterms:created>
  <dcterms:modified xsi:type="dcterms:W3CDTF">2013-09-15T15:45:32Z</dcterms:modified>
</cp:coreProperties>
</file>