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74" r:id="rId5"/>
    <p:sldId id="324" r:id="rId6"/>
    <p:sldId id="323" r:id="rId7"/>
    <p:sldId id="325" r:id="rId8"/>
    <p:sldId id="326" r:id="rId9"/>
    <p:sldId id="327" r:id="rId10"/>
    <p:sldId id="328" r:id="rId11"/>
    <p:sldId id="262" r:id="rId12"/>
  </p:sldIdLst>
  <p:sldSz cx="12192000" cy="6858000"/>
  <p:notesSz cx="6886575" cy="10018713"/>
  <p:embeddedFontLst>
    <p:embeddedFont>
      <p:font typeface="KoPubWorld돋움체 Bold" panose="020B0600000101010101" charset="-127"/>
      <p:bold r:id="rId14"/>
    </p:embeddedFont>
    <p:embeddedFont>
      <p:font typeface="KoPubWorld돋움체 Light" panose="020B0600000101010101" charset="-127"/>
      <p:regular r:id="rId15"/>
    </p:embeddedFont>
    <p:embeddedFont>
      <p:font typeface="Cambria Math" panose="02040503050406030204" pitchFamily="18" charset="0"/>
      <p:regular r:id="rId16"/>
    </p:embeddedFont>
    <p:embeddedFont>
      <p:font typeface="나눔스퀘어_ac" panose="020B0600000101010101" pitchFamily="50" charset="-127"/>
      <p:regular r:id="rId17"/>
    </p:embeddedFont>
    <p:embeddedFont>
      <p:font typeface="나눔스퀘어_ac Bold" panose="020B0600000101010101" pitchFamily="50" charset="-127"/>
      <p:bold r:id="rId18"/>
    </p:embeddedFont>
    <p:embeddedFont>
      <p:font typeface="나눔스퀘어_ac ExtraBold" panose="020B0600000101010101" pitchFamily="50" charset="-127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36D2CE"/>
    <a:srgbClr val="85EFE2"/>
    <a:srgbClr val="FDEDF0"/>
    <a:srgbClr val="64D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262" autoAdjust="0"/>
  </p:normalViewPr>
  <p:slideViewPr>
    <p:cSldViewPr snapToGrid="0">
      <p:cViewPr varScale="1">
        <p:scale>
          <a:sx n="103" d="100"/>
          <a:sy n="103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813BBE38-68F8-412D-9668-5EC6E4489083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A0735941-F849-4D30-9186-DE8E8283D0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15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5941-F849-4D30-9186-DE8E8283D0F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24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5941-F849-4D30-9186-DE8E8283D0F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87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5941-F849-4D30-9186-DE8E8283D0F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00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5941-F849-4D30-9186-DE8E8283D0F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762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5941-F849-4D30-9186-DE8E8283D0F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71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5941-F849-4D30-9186-DE8E8283D0F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73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35941-F849-4D30-9186-DE8E8283D0F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80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079F7-1BDE-401F-901E-02A90F9D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A9B5BF-FBB6-4901-84EE-838A7C801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DFFE3-0837-4762-B229-764CCCF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6BB08-C6CD-4B68-A95A-C0471BC5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E8E12-A20E-43EB-9214-88A9924A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45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867D3-5430-410D-8400-111FBF3A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EBFBC-819C-4B27-88D4-D19F3149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A9D9D-6BCC-4978-B561-0F1AB8B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CCF1A1-AFB2-4C48-BD45-BD42F5AC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3E432-C59B-4658-9D89-286CE953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6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845BC2-0329-46A5-BB1C-7A5416F4B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A021D2-C485-4A4D-8E5A-4ACEFC5E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80D5-259F-47F0-88D5-E3ADEC0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28820-F01C-4E5C-89EB-A9762BC3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ADB37B-7CEC-4447-81E4-DD3A6DE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19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C89C7-27CD-4A97-90B7-4DD77F72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3DC1C-D131-4061-8930-FFA61599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3BD02-7BA8-4BBC-AA38-71F37212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464A4-6D4C-4C1A-9EC4-C77AE47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B3F6AB-1EEC-4010-A945-A2E032D1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5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1D198-6537-4C0D-8D26-7A483A1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E50832-AFA7-4B94-8D03-2DF06D40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E9AD6-C40C-4012-A493-9AF9525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4E0D95-BDD7-48DB-B4BC-1D3D8C68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ABFA3E-BED5-4DF4-AB05-A59C05A7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55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7CF12-E197-4FDA-A488-25804059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0D48C-6396-48E3-AAEA-86F028FEE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2A53D2-7AFC-4DDA-A83E-59DBFA1F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767CE4-0D16-40CD-A0FE-6BE7FDD3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EA0EAF-A65C-499C-B6EE-A8B897C5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B09D08-940C-491B-9A4E-2E5B4EC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16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C6B6D-51B0-461F-91B1-D54732EA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409FFA-E886-417E-BB8C-9DD5BFE4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7E042C-4BC5-4DA8-B66A-381A0422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206237-DC12-499B-89C2-3DCAEF6FA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D1F9D6-A934-4B3E-ABB6-519C4F5D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61EA77-3E1C-440A-B465-759737FF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7B1BF4-7D23-4FD7-ADA4-CF075E4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F3A825-A101-4B66-84D9-2B71404E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8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1E278-F75D-4660-9D08-0D3E0FE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108FB9F-22CF-4F1C-B7E4-4120152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753459-8735-432A-A77F-655AC95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E6F224-6E76-44B8-AECB-13DF5B7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3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7824F4-6A1C-4395-8C7D-51776DE3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8D92FB-714B-4526-B6F1-CFEFF713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CDFFFF-6B78-492F-804D-9DE2DC6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6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9EA7-983F-4230-90A7-9085374E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5C8B69-658D-4532-87C4-98C2FEC8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FA0CA3-3DCF-4A98-B87D-00C628D4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74F306-CCC9-49A0-9BFB-CBF87DF8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16356C-9E73-4E64-9EB1-3990F9D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D31894-02AA-4561-96F6-E6F6C0E3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6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E7A0D-BB4D-432E-88A7-72A8B8FD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BCEC50-41F9-470E-B94D-FF1B7038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589834-27AD-430A-B41D-BA680E60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A17B97-91FE-4EF2-9699-D8F66FD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1E57C-0C84-45F3-A201-5E0715E6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44D6F3-878A-48C0-9D2C-E2E8891A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84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D68312-D8C0-4AB8-AD63-279CDB62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1D770D-F22B-4D8D-86E5-378840FD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EA0C6-F6DF-4FD8-8E68-EC42C947E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A2CC-AD33-4BEB-BEDF-7117FCB0AF3A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EB42F0-8675-4D0B-918D-F44560B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4EEFF-1B8A-4E4B-ABD3-DD5B98FD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77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0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4F941-B1A5-42ED-AD78-B0F57A275C9B}"/>
              </a:ext>
            </a:extLst>
          </p:cNvPr>
          <p:cNvSpPr txBox="1"/>
          <p:nvPr/>
        </p:nvSpPr>
        <p:spPr>
          <a:xfrm>
            <a:off x="1808848" y="1134614"/>
            <a:ext cx="8574302" cy="67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Final Term Project</a:t>
            </a:r>
            <a:endParaRPr lang="en-US" altLang="ko-KR" sz="2800" b="1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A48C10D-BC63-4199-A117-B649B23B7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" y="6600017"/>
            <a:ext cx="2739006" cy="232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54FB77-8CA8-44A5-B3A3-346CC73F2790}"/>
              </a:ext>
            </a:extLst>
          </p:cNvPr>
          <p:cNvSpPr txBox="1"/>
          <p:nvPr/>
        </p:nvSpPr>
        <p:spPr>
          <a:xfrm>
            <a:off x="3425241" y="4877357"/>
            <a:ext cx="5341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Doyoon Kim</a:t>
            </a:r>
          </a:p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/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Materials Science and Engineering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383B03-8DDD-401F-9E54-3F288FE6F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09" y="2622303"/>
            <a:ext cx="2055181" cy="20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9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D0033C3-456D-4151-9AAB-F0A2E961A5B6}"/>
              </a:ext>
            </a:extLst>
          </p:cNvPr>
          <p:cNvSpPr/>
          <p:nvPr/>
        </p:nvSpPr>
        <p:spPr>
          <a:xfrm>
            <a:off x="1435859" y="271010"/>
            <a:ext cx="8731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KoPubWorld돋움체 Bold" panose="00000800000000000000" pitchFamily="2" charset="-127"/>
              </a:rPr>
              <a:t>Background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652002" y="188165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4800" b="1" dirty="0">
              <a:solidFill>
                <a:srgbClr val="64DEC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A7FA381-74B4-472A-B283-27AAD1277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00" y="1832159"/>
            <a:ext cx="5644992" cy="4587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B3B5D8-C085-42AB-91E1-0CF191ACDC44}"/>
              </a:ext>
            </a:extLst>
          </p:cNvPr>
          <p:cNvSpPr txBox="1"/>
          <p:nvPr/>
        </p:nvSpPr>
        <p:spPr>
          <a:xfrm>
            <a:off x="652002" y="1155686"/>
            <a:ext cx="1480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Problem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0543D85-81F8-4782-9A3D-6E7FA73D1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05342"/>
              </p:ext>
            </p:extLst>
          </p:nvPr>
        </p:nvGraphicFramePr>
        <p:xfrm>
          <a:off x="6625086" y="4817213"/>
          <a:ext cx="5087152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43576">
                  <a:extLst>
                    <a:ext uri="{9D8B030D-6E8A-4147-A177-3AD203B41FA5}">
                      <a16:colId xmlns:a16="http://schemas.microsoft.com/office/drawing/2014/main" val="100146620"/>
                    </a:ext>
                  </a:extLst>
                </a:gridCol>
                <a:gridCol w="2543576">
                  <a:extLst>
                    <a:ext uri="{9D8B030D-6E8A-4147-A177-3AD203B41FA5}">
                      <a16:colId xmlns:a16="http://schemas.microsoft.com/office/drawing/2014/main" val="2264436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Left side</a:t>
                      </a:r>
                      <a:endParaRPr lang="ko-KR" altLang="en-US" sz="16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Right side</a:t>
                      </a:r>
                      <a:endParaRPr lang="ko-KR" altLang="en-US" sz="16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884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Fe : 95.722 %</a:t>
                      </a:r>
                      <a:endParaRPr lang="ko-KR" altLang="en-US" sz="16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Fe : 99.5589 %</a:t>
                      </a:r>
                      <a:endParaRPr lang="ko-KR" altLang="en-US" sz="16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9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Si : 3.800 %</a:t>
                      </a:r>
                      <a:endParaRPr lang="ko-KR" altLang="en-US" sz="16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Si : 0.0001 %</a:t>
                      </a:r>
                      <a:endParaRPr lang="ko-KR" altLang="en-US" sz="16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05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C : 0.478 %</a:t>
                      </a:r>
                      <a:endParaRPr lang="ko-KR" altLang="en-US" sz="16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C : 0.441 %</a:t>
                      </a:r>
                      <a:endParaRPr lang="ko-KR" altLang="en-US" sz="16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500843"/>
                  </a:ext>
                </a:extLst>
              </a:tr>
            </a:tbl>
          </a:graphicData>
        </a:graphic>
      </p:graphicFrame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87623C9A-13B2-48F0-8BE8-551B69B39145}"/>
              </a:ext>
            </a:extLst>
          </p:cNvPr>
          <p:cNvSpPr/>
          <p:nvPr/>
        </p:nvSpPr>
        <p:spPr>
          <a:xfrm>
            <a:off x="5827536" y="5150966"/>
            <a:ext cx="607768" cy="446581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19229AA4-D4D3-4936-88DA-D48447CEA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86" y="1709450"/>
            <a:ext cx="4667003" cy="27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D0033C3-456D-4151-9AAB-F0A2E961A5B6}"/>
              </a:ext>
            </a:extLst>
          </p:cNvPr>
          <p:cNvSpPr/>
          <p:nvPr/>
        </p:nvSpPr>
        <p:spPr>
          <a:xfrm>
            <a:off x="1435859" y="271010"/>
            <a:ext cx="8731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KoPubWorld돋움체 Bold" panose="00000800000000000000" pitchFamily="2" charset="-127"/>
              </a:rPr>
              <a:t>Background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652002" y="188165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4800" b="1" dirty="0">
              <a:solidFill>
                <a:srgbClr val="64DEC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19AC010-4062-47DB-9D45-12A558D3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2" y="1832159"/>
            <a:ext cx="4842744" cy="3812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197F77-CEFF-4468-9AA4-5A5F6C029D0D}"/>
                  </a:ext>
                </a:extLst>
              </p:cNvPr>
              <p:cNvSpPr txBox="1"/>
              <p:nvPr/>
            </p:nvSpPr>
            <p:spPr>
              <a:xfrm>
                <a:off x="5564038" y="1709048"/>
                <a:ext cx="6306535" cy="4361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𝑅𝑇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</m:t>
                              </m:r>
                            </m:sub>
                          </m:sSub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)}−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𝐹𝑒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𝐹𝑒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197F77-CEFF-4468-9AA4-5A5F6C029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038" y="1709048"/>
                <a:ext cx="6306535" cy="4361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ED3F328-6675-40CA-9678-4ECFA9AE6344}"/>
              </a:ext>
            </a:extLst>
          </p:cNvPr>
          <p:cNvSpPr txBox="1"/>
          <p:nvPr/>
        </p:nvSpPr>
        <p:spPr>
          <a:xfrm>
            <a:off x="652002" y="1155686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Question 1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DF7C06-6134-4F3D-8540-7730AA44B409}"/>
              </a:ext>
            </a:extLst>
          </p:cNvPr>
          <p:cNvSpPr txBox="1"/>
          <p:nvPr/>
        </p:nvSpPr>
        <p:spPr>
          <a:xfrm>
            <a:off x="5801658" y="1155686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Solution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234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D0033C3-456D-4151-9AAB-F0A2E961A5B6}"/>
              </a:ext>
            </a:extLst>
          </p:cNvPr>
          <p:cNvSpPr/>
          <p:nvPr/>
        </p:nvSpPr>
        <p:spPr>
          <a:xfrm>
            <a:off x="1435859" y="271010"/>
            <a:ext cx="8731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KoPubWorld돋움체 Bold" panose="00000800000000000000" pitchFamily="2" charset="-127"/>
              </a:rPr>
              <a:t>Background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652002" y="188165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4800" b="1" dirty="0">
              <a:solidFill>
                <a:srgbClr val="64DEC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197F77-CEFF-4468-9AA4-5A5F6C029D0D}"/>
                  </a:ext>
                </a:extLst>
              </p:cNvPr>
              <p:cNvSpPr txBox="1"/>
              <p:nvPr/>
            </p:nvSpPr>
            <p:spPr>
              <a:xfrm>
                <a:off x="5801658" y="1555796"/>
                <a:ext cx="5970481" cy="4852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</m:t>
                              </m:r>
                            </m:sub>
                          </m:sSub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</m:oMath>
                  </m:oMathPara>
                </a14:m>
                <a:endParaRPr lang="en-US" altLang="ko-KR" sz="14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𝐹𝑒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1400" b="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400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197F77-CEFF-4468-9AA4-5A5F6C029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658" y="1555796"/>
                <a:ext cx="5970481" cy="4852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ED3F328-6675-40CA-9678-4ECFA9AE6344}"/>
              </a:ext>
            </a:extLst>
          </p:cNvPr>
          <p:cNvSpPr txBox="1"/>
          <p:nvPr/>
        </p:nvSpPr>
        <p:spPr>
          <a:xfrm>
            <a:off x="652002" y="1155686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Question 2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DF7C06-6134-4F3D-8540-7730AA44B409}"/>
              </a:ext>
            </a:extLst>
          </p:cNvPr>
          <p:cNvSpPr txBox="1"/>
          <p:nvPr/>
        </p:nvSpPr>
        <p:spPr>
          <a:xfrm>
            <a:off x="5801658" y="1155686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Solution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19D77A97-63D1-4995-8169-D0DCD98A84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1"/>
          <a:stretch/>
        </p:blipFill>
        <p:spPr>
          <a:xfrm>
            <a:off x="652002" y="1970626"/>
            <a:ext cx="4743284" cy="145837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4FBA031-2A32-4CFA-A5A3-06B399761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950" y="6169893"/>
            <a:ext cx="52006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2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D0033C3-456D-4151-9AAB-F0A2E961A5B6}"/>
              </a:ext>
            </a:extLst>
          </p:cNvPr>
          <p:cNvSpPr/>
          <p:nvPr/>
        </p:nvSpPr>
        <p:spPr>
          <a:xfrm>
            <a:off x="1435859" y="271010"/>
            <a:ext cx="8731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KoPubWorld돋움체 Bold" panose="00000800000000000000" pitchFamily="2" charset="-127"/>
              </a:rPr>
              <a:t>Main Equations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652002" y="188165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02</a:t>
            </a:r>
            <a:endParaRPr lang="ko-KR" altLang="en-US" sz="4800" b="1" dirty="0">
              <a:solidFill>
                <a:srgbClr val="64DEC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1641C58-A906-4765-A8D2-22FF352C9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01" y="4266405"/>
            <a:ext cx="5424685" cy="1946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9C7E4F-956A-49E8-9841-FCA0FA8AFFA0}"/>
                  </a:ext>
                </a:extLst>
              </p:cNvPr>
              <p:cNvSpPr txBox="1"/>
              <p:nvPr/>
            </p:nvSpPr>
            <p:spPr>
              <a:xfrm>
                <a:off x="6369960" y="1563953"/>
                <a:ext cx="1613199" cy="382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9C7E4F-956A-49E8-9841-FCA0FA8AF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60" y="1563953"/>
                <a:ext cx="1613199" cy="382028"/>
              </a:xfrm>
              <a:prstGeom prst="rect">
                <a:avLst/>
              </a:prstGeom>
              <a:blipFill>
                <a:blip r:embed="rId5"/>
                <a:stretch>
                  <a:fillRect l="-1509" b="-11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51A09B-EC72-4C63-9876-C1653D43E3EE}"/>
                  </a:ext>
                </a:extLst>
              </p:cNvPr>
              <p:cNvSpPr txBox="1"/>
              <p:nvPr/>
            </p:nvSpPr>
            <p:spPr>
              <a:xfrm>
                <a:off x="6369960" y="2101120"/>
                <a:ext cx="1797735" cy="368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𝐶𝑆𝑖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1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51A09B-EC72-4C63-9876-C1653D43E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60" y="2101120"/>
                <a:ext cx="1797735" cy="368691"/>
              </a:xfrm>
              <a:prstGeom prst="rect">
                <a:avLst/>
              </a:prstGeom>
              <a:blipFill>
                <a:blip r:embed="rId6"/>
                <a:stretch>
                  <a:fillRect l="-1356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C1EE60-233B-43AD-89C1-F1AD60CD5EB0}"/>
                  </a:ext>
                </a:extLst>
              </p:cNvPr>
              <p:cNvSpPr txBox="1"/>
              <p:nvPr/>
            </p:nvSpPr>
            <p:spPr>
              <a:xfrm>
                <a:off x="6369960" y="3182058"/>
                <a:ext cx="3294876" cy="384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𝑆𝑖𝑆𝑖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p>
                        <m:sSup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f>
                        <m:f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f>
                        <m:f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C1EE60-233B-43AD-89C1-F1AD60CD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60" y="3182058"/>
                <a:ext cx="3294876" cy="384529"/>
              </a:xfrm>
              <a:prstGeom prst="rect">
                <a:avLst/>
              </a:prstGeom>
              <a:blipFill>
                <a:blip r:embed="rId7"/>
                <a:stretch>
                  <a:fillRect l="-556" b="-95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0DDEAB-B70D-4F88-AACC-A774E0201E68}"/>
                  </a:ext>
                </a:extLst>
              </p:cNvPr>
              <p:cNvSpPr txBox="1"/>
              <p:nvPr/>
            </p:nvSpPr>
            <p:spPr>
              <a:xfrm>
                <a:off x="6404199" y="2702447"/>
                <a:ext cx="5095177" cy="286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𝑆𝑖𝐶</m:t>
                        </m:r>
                      </m:sub>
                    </m:sSub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1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1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sz="11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d>
                      <m:dPr>
                        <m:ctrlPr>
                          <a:rPr lang="en-US" altLang="ko-KR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0DDEAB-B70D-4F88-AACC-A774E020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99" y="2702447"/>
                <a:ext cx="5095177" cy="286169"/>
              </a:xfrm>
              <a:prstGeom prst="rect">
                <a:avLst/>
              </a:prstGeom>
              <a:blipFill>
                <a:blip r:embed="rId8"/>
                <a:stretch>
                  <a:fillRect l="-958" b="-127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내용 개체 틀 3">
            <a:extLst>
              <a:ext uri="{FF2B5EF4-FFF2-40B4-BE49-F238E27FC236}">
                <a16:creationId xmlns:a16="http://schemas.microsoft.com/office/drawing/2014/main" id="{61BBC8DE-84D0-4BB3-AEAD-450DCA668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38889"/>
              </p:ext>
            </p:extLst>
          </p:nvPr>
        </p:nvGraphicFramePr>
        <p:xfrm>
          <a:off x="1169988" y="1609725"/>
          <a:ext cx="28924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9" imgW="2793960" imgH="2006280" progId="Equation.3">
                  <p:embed/>
                </p:oleObj>
              </mc:Choice>
              <mc:Fallback>
                <p:oleObj name="Equation" r:id="rId9" imgW="2793960" imgH="2006280" progId="Equation.3">
                  <p:embed/>
                  <p:pic>
                    <p:nvPicPr>
                      <p:cNvPr id="68" name="내용 개체 틀 3">
                        <a:extLst>
                          <a:ext uri="{FF2B5EF4-FFF2-40B4-BE49-F238E27FC236}">
                            <a16:creationId xmlns:a16="http://schemas.microsoft.com/office/drawing/2014/main" id="{543D26D0-A499-EE42-B2DE-BF22DED44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1609725"/>
                        <a:ext cx="2892425" cy="2078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3732860E-1BB0-468B-B8C2-073164C20879}"/>
              </a:ext>
            </a:extLst>
          </p:cNvPr>
          <p:cNvSpPr/>
          <p:nvPr/>
        </p:nvSpPr>
        <p:spPr>
          <a:xfrm rot="20050318">
            <a:off x="5729604" y="4315436"/>
            <a:ext cx="2254370" cy="513159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EFDAAD-595B-46B1-A0E6-6D4379BBCEB6}"/>
                  </a:ext>
                </a:extLst>
              </p:cNvPr>
              <p:cNvSpPr txBox="1"/>
              <p:nvPr/>
            </p:nvSpPr>
            <p:spPr>
              <a:xfrm>
                <a:off x="652002" y="1155686"/>
                <a:ext cx="26040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  <m:t>𝐷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  <m:t>𝐶𝐶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_ac Bold" panose="020B0600000101010101" pitchFamily="50" charset="-127"/>
                      </a:rPr>
                      <m:t>,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  <m:t>𝐷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  <m:t>𝐶𝑆𝑖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_ac Bold" panose="020B0600000101010101" pitchFamily="50" charset="-127"/>
                      </a:rPr>
                      <m:t>,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  <m:t>𝐷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  <m:t>𝑆𝑖𝐶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_ac Bold" panose="020B0600000101010101" pitchFamily="50" charset="-127"/>
                      </a:rPr>
                      <m:t>,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  <m:t>𝐷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_ac Bold" panose="020B0600000101010101" pitchFamily="50" charset="-127"/>
                          </a:rPr>
                          <m:t>𝑆𝑖𝑆𝑖</m:t>
                        </m:r>
                      </m:sub>
                    </m:sSub>
                  </m:oMath>
                </a14:m>
                <a:endParaRPr lang="ko-KR" altLang="en-US" sz="20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EFDAAD-595B-46B1-A0E6-6D4379BB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2" y="1155686"/>
                <a:ext cx="2604046" cy="400110"/>
              </a:xfrm>
              <a:prstGeom prst="rect">
                <a:avLst/>
              </a:prstGeom>
              <a:blipFill>
                <a:blip r:embed="rId11"/>
                <a:stretch>
                  <a:fillRect l="-2108" t="-6154" b="-21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6C2892EC-FD49-44B1-9A08-2ABA368B2D8F}"/>
                  </a:ext>
                </a:extLst>
              </p:cNvPr>
              <p:cNvSpPr/>
              <p:nvPr/>
            </p:nvSpPr>
            <p:spPr>
              <a:xfrm>
                <a:off x="1056079" y="3275058"/>
                <a:ext cx="453703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𝑆𝑖𝑆𝑖</m:t>
                          </m:r>
                        </m:sub>
                      </m:sSub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6C2892EC-FD49-44B1-9A08-2ABA368B2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79" y="3275058"/>
                <a:ext cx="45370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E1F5A7DB-591D-46FA-909B-DE27E352F464}"/>
              </a:ext>
            </a:extLst>
          </p:cNvPr>
          <p:cNvSpPr/>
          <p:nvPr/>
        </p:nvSpPr>
        <p:spPr>
          <a:xfrm>
            <a:off x="4655389" y="2253520"/>
            <a:ext cx="1656271" cy="1159664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5F81A-7B04-4809-8FED-F782865DC584}"/>
              </a:ext>
            </a:extLst>
          </p:cNvPr>
          <p:cNvSpPr txBox="1"/>
          <p:nvPr/>
        </p:nvSpPr>
        <p:spPr>
          <a:xfrm>
            <a:off x="7013275" y="4671901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편 미분하여 대입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981A08-6CAB-4735-BCD4-8AE03CCEDE75}"/>
              </a:ext>
            </a:extLst>
          </p:cNvPr>
          <p:cNvSpPr/>
          <p:nvPr/>
        </p:nvSpPr>
        <p:spPr>
          <a:xfrm>
            <a:off x="7522234" y="1449238"/>
            <a:ext cx="543464" cy="55550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320279B-F723-4F96-8D1B-3E16A4574EB8}"/>
              </a:ext>
            </a:extLst>
          </p:cNvPr>
          <p:cNvSpPr/>
          <p:nvPr/>
        </p:nvSpPr>
        <p:spPr>
          <a:xfrm>
            <a:off x="7616334" y="2033876"/>
            <a:ext cx="543464" cy="55550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6EEA036-784C-4FFA-ABBA-052437174313}"/>
              </a:ext>
            </a:extLst>
          </p:cNvPr>
          <p:cNvSpPr/>
          <p:nvPr/>
        </p:nvSpPr>
        <p:spPr>
          <a:xfrm>
            <a:off x="7711427" y="2653311"/>
            <a:ext cx="354271" cy="37287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6FD1FD5-6F10-4C2F-B438-95B177DD60CD}"/>
              </a:ext>
            </a:extLst>
          </p:cNvPr>
          <p:cNvSpPr/>
          <p:nvPr/>
        </p:nvSpPr>
        <p:spPr>
          <a:xfrm>
            <a:off x="8711305" y="2665999"/>
            <a:ext cx="475827" cy="37287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DABF018-20A1-4261-952F-4A706462935F}"/>
              </a:ext>
            </a:extLst>
          </p:cNvPr>
          <p:cNvSpPr/>
          <p:nvPr/>
        </p:nvSpPr>
        <p:spPr>
          <a:xfrm>
            <a:off x="10925419" y="2665999"/>
            <a:ext cx="475827" cy="37287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BD91A1B-5FAE-44EA-986F-EC7BB27B887A}"/>
              </a:ext>
            </a:extLst>
          </p:cNvPr>
          <p:cNvSpPr/>
          <p:nvPr/>
        </p:nvSpPr>
        <p:spPr>
          <a:xfrm>
            <a:off x="10347743" y="2665999"/>
            <a:ext cx="354271" cy="37287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AAE4309-028F-4855-B8AC-31717469A039}"/>
              </a:ext>
            </a:extLst>
          </p:cNvPr>
          <p:cNvSpPr/>
          <p:nvPr/>
        </p:nvSpPr>
        <p:spPr>
          <a:xfrm>
            <a:off x="7732186" y="3101681"/>
            <a:ext cx="543464" cy="55550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D8E204A-AD32-4CE6-8730-FBEDEFBCDBFD}"/>
              </a:ext>
            </a:extLst>
          </p:cNvPr>
          <p:cNvSpPr/>
          <p:nvPr/>
        </p:nvSpPr>
        <p:spPr>
          <a:xfrm>
            <a:off x="9190050" y="3132257"/>
            <a:ext cx="543464" cy="55550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45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4DEB8826-A37A-461A-AA7E-EB7B236E9336}"/>
              </a:ext>
            </a:extLst>
          </p:cNvPr>
          <p:cNvSpPr/>
          <p:nvPr/>
        </p:nvSpPr>
        <p:spPr>
          <a:xfrm rot="5400000">
            <a:off x="4151328" y="1065425"/>
            <a:ext cx="3300659" cy="3481182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D0033C3-456D-4151-9AAB-F0A2E961A5B6}"/>
              </a:ext>
            </a:extLst>
          </p:cNvPr>
          <p:cNvSpPr/>
          <p:nvPr/>
        </p:nvSpPr>
        <p:spPr>
          <a:xfrm>
            <a:off x="1435859" y="271010"/>
            <a:ext cx="8731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KoPubWorld돋움체 Bold" panose="00000800000000000000" pitchFamily="2" charset="-127"/>
              </a:rPr>
              <a:t>Main Equations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652002" y="188165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02</a:t>
            </a:r>
            <a:endParaRPr lang="ko-KR" altLang="en-US" sz="4800" b="1" dirty="0">
              <a:solidFill>
                <a:srgbClr val="64DEC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EFDAAD-595B-46B1-A0E6-6D4379BBCEB6}"/>
              </a:ext>
            </a:extLst>
          </p:cNvPr>
          <p:cNvSpPr txBox="1"/>
          <p:nvPr/>
        </p:nvSpPr>
        <p:spPr>
          <a:xfrm>
            <a:off x="652002" y="1155686"/>
            <a:ext cx="293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Modifying Fick’s Law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25" name="그림 24" descr="텍스트, 손목시계, 시계이(가) 표시된 사진&#10;&#10;자동 생성된 설명">
            <a:extLst>
              <a:ext uri="{FF2B5EF4-FFF2-40B4-BE49-F238E27FC236}">
                <a16:creationId xmlns:a16="http://schemas.microsoft.com/office/drawing/2014/main" id="{0E9D8177-79E7-48E8-9234-1736B51F5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2" y="1761330"/>
            <a:ext cx="3657327" cy="688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86DF181-DD0C-49C2-8768-9F7EAE4C12DE}"/>
                  </a:ext>
                </a:extLst>
              </p:cNvPr>
              <p:cNvSpPr txBox="1"/>
              <p:nvPr/>
            </p:nvSpPr>
            <p:spPr>
              <a:xfrm>
                <a:off x="652002" y="2655435"/>
                <a:ext cx="9994473" cy="6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1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ko-Kore-KR" altLang="en-US" sz="11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86DF181-DD0C-49C2-8768-9F7EAE4C1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2" y="2655435"/>
                <a:ext cx="9994473" cy="6052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81BDA3-2FA4-41CD-914A-916C4FBC9C29}"/>
                  </a:ext>
                </a:extLst>
              </p:cNvPr>
              <p:cNvSpPr txBox="1"/>
              <p:nvPr/>
            </p:nvSpPr>
            <p:spPr>
              <a:xfrm>
                <a:off x="443546" y="3337740"/>
                <a:ext cx="10598752" cy="6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1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1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ko-Kore-KR" altLang="en-US" sz="11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81BDA3-2FA4-41CD-914A-916C4FBC9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46" y="3337740"/>
                <a:ext cx="10598752" cy="6052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3C0EF196-826B-459B-A432-965DF54D590D}"/>
              </a:ext>
            </a:extLst>
          </p:cNvPr>
          <p:cNvSpPr txBox="1"/>
          <p:nvPr/>
        </p:nvSpPr>
        <p:spPr>
          <a:xfrm>
            <a:off x="6523839" y="4148568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Solve by FDM</a:t>
            </a:r>
            <a:endParaRPr lang="ko-KR" altLang="en-US" sz="1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57B7775-A330-43EE-A35D-F4220C8CC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669" y="4557538"/>
            <a:ext cx="8596662" cy="21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D0033C3-456D-4151-9AAB-F0A2E961A5B6}"/>
              </a:ext>
            </a:extLst>
          </p:cNvPr>
          <p:cNvSpPr/>
          <p:nvPr/>
        </p:nvSpPr>
        <p:spPr>
          <a:xfrm>
            <a:off x="1435859" y="271010"/>
            <a:ext cx="8731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KoPubWorld돋움체 Bold" panose="00000800000000000000" pitchFamily="2" charset="-127"/>
              </a:rPr>
              <a:t>Result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652002" y="188165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4800" b="1" dirty="0">
              <a:solidFill>
                <a:srgbClr val="64DEC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0E611D0-C5F8-4AA5-88F4-B31A91D43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7" y="1545672"/>
            <a:ext cx="5091388" cy="488093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24303C5-79AB-44D2-AA9B-A5CA346FB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811" y="1545672"/>
            <a:ext cx="5091389" cy="48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F2FE1843-0431-4B2E-A45D-50086C1ACA7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D0FD50A-E637-469B-8E46-7F371D8E5C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0E2063-BD2C-4277-88FF-B16E9EA8ADE2}"/>
              </a:ext>
            </a:extLst>
          </p:cNvPr>
          <p:cNvSpPr txBox="1"/>
          <p:nvPr/>
        </p:nvSpPr>
        <p:spPr>
          <a:xfrm>
            <a:off x="752627" y="1082245"/>
            <a:ext cx="5418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64DECF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Thank you for listening</a:t>
            </a:r>
            <a:endParaRPr lang="ko-KR" altLang="en-US" sz="4000" b="1" dirty="0">
              <a:solidFill>
                <a:srgbClr val="64DEC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0C94876-6F8D-4591-B9C1-08D4A8A52EBD}"/>
              </a:ext>
            </a:extLst>
          </p:cNvPr>
          <p:cNvSpPr/>
          <p:nvPr/>
        </p:nvSpPr>
        <p:spPr>
          <a:xfrm flipV="1">
            <a:off x="557400" y="2537764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50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1820-fc22-4c1f-a7ce-90fe4cf8a5a6" xsi:nil="true"/>
    <lcf76f155ced4ddcb4097134ff3c332f xmlns="7e35c7c0-d65d-4026-aa29-8e28389d5dc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38EAF2AEEDB6646B49BAEB4E9067415" ma:contentTypeVersion="11" ma:contentTypeDescription="새 문서를 만듭니다." ma:contentTypeScope="" ma:versionID="c70cbb427cf7144245ecc6542e099810">
  <xsd:schema xmlns:xsd="http://www.w3.org/2001/XMLSchema" xmlns:xs="http://www.w3.org/2001/XMLSchema" xmlns:p="http://schemas.microsoft.com/office/2006/metadata/properties" xmlns:ns2="7e35c7c0-d65d-4026-aa29-8e28389d5dca" xmlns:ns3="6b2c1820-fc22-4c1f-a7ce-90fe4cf8a5a6" targetNamespace="http://schemas.microsoft.com/office/2006/metadata/properties" ma:root="true" ma:fieldsID="7979637d994ac627c7c06314c35e4c0a" ns2:_="" ns3:_="">
    <xsd:import namespace="7e35c7c0-d65d-4026-aa29-8e28389d5dca"/>
    <xsd:import namespace="6b2c1820-fc22-4c1f-a7ce-90fe4cf8a5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5c7c0-d65d-4026-aa29-8e28389d5d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이미지 태그" ma:readOnly="false" ma:fieldId="{5cf76f15-5ced-4ddc-b409-7134ff3c332f}" ma:taxonomyMulti="true" ma:sspId="f6223de4-15ab-4a83-af7e-8c9254df0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1820-fc22-4c1f-a7ce-90fe4cf8a5a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01de360-47aa-45ec-a195-8201e0463a3b}" ma:internalName="TaxCatchAll" ma:showField="CatchAllData" ma:web="6b2c1820-fc22-4c1f-a7ce-90fe4cf8a5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6911D4-AAED-4E28-981D-2590834FA9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F4A0EF-8E1B-444C-B58D-1160C20B216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7e35c7c0-d65d-4026-aa29-8e28389d5dca"/>
    <ds:schemaRef ds:uri="6b2c1820-fc22-4c1f-a7ce-90fe4cf8a5a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F4BAA1-99B6-4A0E-A049-8DB707449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35c7c0-d65d-4026-aa29-8e28389d5dca"/>
    <ds:schemaRef ds:uri="6b2c1820-fc22-4c1f-a7ce-90fe4cf8a5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182459</TotalTime>
  <Words>355</Words>
  <Application>Microsoft Office PowerPoint</Application>
  <PresentationFormat>와이드스크린</PresentationFormat>
  <Paragraphs>67</Paragraphs>
  <Slides>8</Slides>
  <Notes>7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9" baseType="lpstr">
      <vt:lpstr>Cambria Math</vt:lpstr>
      <vt:lpstr>나눔스퀘어_ac Bold</vt:lpstr>
      <vt:lpstr>KoPubWorld돋움체 Bold</vt:lpstr>
      <vt:lpstr>KoPubWorld돋움체 Light</vt:lpstr>
      <vt:lpstr>Arial</vt:lpstr>
      <vt:lpstr>맑은 고딕</vt:lpstr>
      <vt:lpstr>나눔스퀘어_ac</vt:lpstr>
      <vt:lpstr>Wingdings</vt:lpstr>
      <vt:lpstr>나눔스퀘어_ac ExtraBold</vt:lpstr>
      <vt:lpstr>Office 테마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 유진</dc:creator>
  <cp:lastModifiedBy>김도윤</cp:lastModifiedBy>
  <cp:revision>1006</cp:revision>
  <cp:lastPrinted>2022-02-19T07:57:17Z</cp:lastPrinted>
  <dcterms:created xsi:type="dcterms:W3CDTF">2020-01-03T14:16:53Z</dcterms:created>
  <dcterms:modified xsi:type="dcterms:W3CDTF">2022-12-15T00:27:52Z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0x010100438EAF2AEEDB6646B49BAEB4E9067415</vt:lpwstr>
  </property>
  <property fmtid="{D5CDD505-2E9C-101B-9397-08002B2CF9AE}" pid="3" name="MediaServiceImageTags">
    <vt:lpwstr/>
  </property>
</Properties>
</file>