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60" r:id="rId3"/>
    <p:sldId id="374" r:id="rId4"/>
    <p:sldId id="414" r:id="rId5"/>
    <p:sldId id="415" r:id="rId6"/>
    <p:sldId id="416" r:id="rId7"/>
    <p:sldId id="417" r:id="rId8"/>
    <p:sldId id="413" r:id="rId9"/>
    <p:sldId id="422" r:id="rId10"/>
    <p:sldId id="423" r:id="rId11"/>
    <p:sldId id="396" r:id="rId12"/>
    <p:sldId id="424" r:id="rId13"/>
    <p:sldId id="394" r:id="rId1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FC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6" autoAdjust="0"/>
    <p:restoredTop sz="84956" autoAdjust="0"/>
  </p:normalViewPr>
  <p:slideViewPr>
    <p:cSldViewPr>
      <p:cViewPr>
        <p:scale>
          <a:sx n="80" d="100"/>
          <a:sy n="80" d="100"/>
        </p:scale>
        <p:origin x="-978" y="-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645FD-74EB-4A71-A6AD-20419F5098C6}" type="datetimeFigureOut">
              <a:rPr lang="ko-KR" altLang="en-US" smtClean="0"/>
              <a:pPr/>
              <a:t>2013-09-24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69743-05E7-4CB3-9637-DC1D66DBBBD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0320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3BE33-A37B-4B5F-A9AF-0D79899C46C5}" type="datetimeFigureOut">
              <a:rPr lang="ko-KR" altLang="en-US" smtClean="0"/>
              <a:pPr/>
              <a:t>2013-09-24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395D3-4E81-4767-B177-3D714520A35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107002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95D3-4E81-4767-B177-3D714520A353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95D3-4E81-4767-B177-3D714520A353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95D3-4E81-4767-B177-3D714520A353}" type="slidenum">
              <a:rPr lang="ko-KR" altLang="en-US" smtClean="0"/>
              <a:pPr/>
              <a:t>11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95D3-4E81-4767-B177-3D714520A353}" type="slidenum">
              <a:rPr lang="ko-KR" altLang="en-US" smtClean="0"/>
              <a:pPr/>
              <a:t>12</a:t>
            </a:fld>
            <a:endParaRPr lang="ko-KR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95D3-4E81-4767-B177-3D714520A353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95D3-4E81-4767-B177-3D714520A353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95D3-4E81-4767-B177-3D714520A353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95D3-4E81-4767-B177-3D714520A353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95D3-4E81-4767-B177-3D714520A353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95D3-4E81-4767-B177-3D714520A353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95D3-4E81-4767-B177-3D714520A353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95D3-4E81-4767-B177-3D714520A353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395D3-4E81-4767-B177-3D714520A353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8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>
          <a:xfrm>
            <a:off x="1428728" y="3357568"/>
            <a:ext cx="2133600" cy="273844"/>
          </a:xfrm>
          <a:prstGeom prst="rect">
            <a:avLst/>
          </a:prstGeom>
        </p:spPr>
        <p:txBody>
          <a:bodyPr/>
          <a:lstStyle/>
          <a:p>
            <a:fld id="{C3849FD4-7628-47FB-B039-B0486F804AEC}" type="datetime1">
              <a:rPr lang="ko-KR" altLang="en-US" smtClean="0"/>
              <a:pPr/>
              <a:t>2013-09-24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1428728" y="3357568"/>
            <a:ext cx="2133600" cy="273844"/>
          </a:xfrm>
          <a:prstGeom prst="rect">
            <a:avLst/>
          </a:prstGeom>
        </p:spPr>
        <p:txBody>
          <a:bodyPr/>
          <a:lstStyle/>
          <a:p>
            <a:fld id="{21601E20-9BBF-4AE7-A6D3-2D1C2FB7F211}" type="datetime1">
              <a:rPr lang="ko-KR" altLang="en-US" smtClean="0"/>
              <a:pPr/>
              <a:t>2013-09-24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1428728" y="3357568"/>
            <a:ext cx="2133600" cy="273844"/>
          </a:xfrm>
          <a:prstGeom prst="rect">
            <a:avLst/>
          </a:prstGeom>
        </p:spPr>
        <p:txBody>
          <a:bodyPr/>
          <a:lstStyle/>
          <a:p>
            <a:fld id="{CD10E101-53D3-4523-9A0D-FC5970B81C58}" type="datetime1">
              <a:rPr lang="ko-KR" altLang="en-US" smtClean="0"/>
              <a:pPr/>
              <a:t>2013-09-24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1428728" y="3357568"/>
            <a:ext cx="2133600" cy="273844"/>
          </a:xfrm>
          <a:prstGeom prst="rect">
            <a:avLst/>
          </a:prstGeom>
        </p:spPr>
        <p:txBody>
          <a:bodyPr/>
          <a:lstStyle/>
          <a:p>
            <a:fld id="{6E0677D7-0AF7-46ED-8BBC-D69C0BBFE650}" type="datetime1">
              <a:rPr lang="ko-KR" altLang="en-US" smtClean="0"/>
              <a:pPr/>
              <a:t>2013-09-24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8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1428728" y="3357568"/>
            <a:ext cx="2133600" cy="273844"/>
          </a:xfrm>
          <a:prstGeom prst="rect">
            <a:avLst/>
          </a:prstGeom>
        </p:spPr>
        <p:txBody>
          <a:bodyPr/>
          <a:lstStyle/>
          <a:p>
            <a:fld id="{0714221B-BFED-4DAE-99AE-B3E4F8AB2340}" type="datetime1">
              <a:rPr lang="ko-KR" altLang="en-US" smtClean="0"/>
              <a:pPr/>
              <a:t>2013-09-24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428728" y="3357568"/>
            <a:ext cx="2133600" cy="273844"/>
          </a:xfrm>
          <a:prstGeom prst="rect">
            <a:avLst/>
          </a:prstGeom>
        </p:spPr>
        <p:txBody>
          <a:bodyPr/>
          <a:lstStyle/>
          <a:p>
            <a:fld id="{222D5E85-92A6-4035-9FAD-9B103B3FCE87}" type="datetime1">
              <a:rPr lang="ko-KR" altLang="en-US" smtClean="0"/>
              <a:pPr/>
              <a:t>2013-09-24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8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8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1428728" y="3357568"/>
            <a:ext cx="2133600" cy="273844"/>
          </a:xfrm>
          <a:prstGeom prst="rect">
            <a:avLst/>
          </a:prstGeom>
        </p:spPr>
        <p:txBody>
          <a:bodyPr/>
          <a:lstStyle/>
          <a:p>
            <a:fld id="{0EFA142B-A1B0-480B-A86C-37451D2695A3}" type="datetime1">
              <a:rPr lang="ko-KR" altLang="en-US" smtClean="0"/>
              <a:pPr/>
              <a:t>2013-09-24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1428728" y="3357568"/>
            <a:ext cx="2133600" cy="273844"/>
          </a:xfrm>
          <a:prstGeom prst="rect">
            <a:avLst/>
          </a:prstGeom>
        </p:spPr>
        <p:txBody>
          <a:bodyPr/>
          <a:lstStyle/>
          <a:p>
            <a:fld id="{4B0D111F-9DA2-4BB8-9BDA-CC3F898F7288}" type="datetime1">
              <a:rPr lang="ko-KR" altLang="en-US" smtClean="0"/>
              <a:pPr/>
              <a:t>2013-09-24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1428728" y="3357568"/>
            <a:ext cx="2133600" cy="273844"/>
          </a:xfrm>
          <a:prstGeom prst="rect">
            <a:avLst/>
          </a:prstGeom>
        </p:spPr>
        <p:txBody>
          <a:bodyPr/>
          <a:lstStyle/>
          <a:p>
            <a:fld id="{213944C6-0946-4A45-BC66-09827E0F38DB}" type="datetime1">
              <a:rPr lang="ko-KR" altLang="en-US" smtClean="0"/>
              <a:pPr/>
              <a:t>2013-09-24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889147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428728" y="3357568"/>
            <a:ext cx="2133600" cy="273844"/>
          </a:xfrm>
          <a:prstGeom prst="rect">
            <a:avLst/>
          </a:prstGeom>
        </p:spPr>
        <p:txBody>
          <a:bodyPr/>
          <a:lstStyle/>
          <a:p>
            <a:fld id="{6B5944D8-7F05-4026-9CDF-A2F91F39F2B8}" type="datetime1">
              <a:rPr lang="ko-KR" altLang="en-US" smtClean="0"/>
              <a:pPr/>
              <a:t>2013-09-24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B00FB682-2001-4892-A863-5397EEEC39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/>
          <a:lstStyle/>
          <a:p>
            <a:fld id="{7275B181-4E4B-468B-9CC5-5B260338E3B3}" type="datetime1">
              <a:rPr lang="ko-KR" altLang="en-US" smtClean="0"/>
              <a:pPr/>
              <a:t>2013-09-24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0FB682-2001-4892-A863-5397EEEC39B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357158" y="4786328"/>
            <a:ext cx="254005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1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ISHS</a:t>
            </a:r>
            <a:r>
              <a:rPr lang="en-US" altLang="ko-KR" sz="1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15</a:t>
            </a:r>
            <a:r>
              <a:rPr lang="en-US" altLang="ko-KR" sz="1800" b="1" cap="none" spc="0" baseline="30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</a:t>
            </a:r>
            <a:endParaRPr lang="en-US" altLang="ko-KR" sz="1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4600" kern="1200">
          <a:ln>
            <a:solidFill>
              <a:schemeClr val="accent2">
                <a:lumMod val="60000"/>
                <a:lumOff val="40000"/>
              </a:schemeClr>
            </a:solidFill>
          </a:ln>
          <a:solidFill>
            <a:schemeClr val="tx1"/>
          </a:soli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3648" y="987574"/>
            <a:ext cx="5760640" cy="936104"/>
          </a:xfrm>
        </p:spPr>
        <p:txBody>
          <a:bodyPr>
            <a:normAutofit/>
          </a:bodyPr>
          <a:lstStyle/>
          <a:p>
            <a:pPr algn="ctr"/>
            <a:r>
              <a:rPr lang="en-US" altLang="ko-KR" b="0" dirty="0" smtClean="0">
                <a:solidFill>
                  <a:srgbClr val="FFC000"/>
                </a:solidFill>
              </a:rPr>
              <a:t>1</a:t>
            </a:r>
            <a:r>
              <a:rPr lang="ko-KR" altLang="en-US" b="0" dirty="0" smtClean="0">
                <a:solidFill>
                  <a:srgbClr val="FFC000"/>
                </a:solidFill>
              </a:rPr>
              <a:t>변수 방정식 </a:t>
            </a:r>
            <a:r>
              <a:rPr lang="en-US" altLang="ko-KR" b="0" dirty="0" smtClean="0">
                <a:solidFill>
                  <a:srgbClr val="FFC000"/>
                </a:solidFill>
              </a:rPr>
              <a:t>Hw3</a:t>
            </a:r>
            <a:endParaRPr lang="ko-KR" altLang="en-US" b="0" dirty="0">
              <a:solidFill>
                <a:srgbClr val="FFC00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79712" y="3003798"/>
            <a:ext cx="5256584" cy="1053437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신소재공학과</a:t>
            </a:r>
            <a:endParaRPr lang="en-US" altLang="ko-KR" dirty="0" smtClean="0"/>
          </a:p>
          <a:p>
            <a:r>
              <a:rPr lang="en-US" altLang="ko-KR" dirty="0" smtClean="0"/>
              <a:t>20100178</a:t>
            </a:r>
          </a:p>
          <a:p>
            <a:r>
              <a:rPr lang="ko-KR" altLang="en-US" dirty="0" smtClean="0"/>
              <a:t>오  원  석</a:t>
            </a:r>
            <a:endParaRPr lang="en-US" altLang="ko-KR" dirty="0" smtClean="0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0" y="267494"/>
            <a:ext cx="2161256" cy="344794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>
            <a:lvl1pPr marL="0" indent="0" algn="r" rtl="0" eaLnBrk="1" latin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None/>
              <a:defRPr kumimoji="0" sz="26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1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None/>
              <a:defRPr kumimoji="0" sz="24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1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None/>
              <a:defRPr kumimoji="0"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1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None/>
              <a:defRPr kumimoji="0"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/>
              <a:buNone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1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1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1" hangingPunct="1">
              <a:spcBef>
                <a:spcPct val="20000"/>
              </a:spcBef>
              <a:buClr>
                <a:schemeClr val="accent6"/>
              </a:buClr>
              <a:buFont typeface="Arial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 smtClean="0"/>
              <a:t>Numerical Methods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467544" y="195486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600" kern="120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2. </a:t>
            </a:r>
            <a:r>
              <a:rPr lang="en-US" altLang="ko-KR" smtClean="0"/>
              <a:t>Newton’s method</a:t>
            </a:r>
            <a:endParaRPr lang="en-US" altLang="ko-KR" dirty="0" smtClean="0"/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77100"/>
            <a:ext cx="1134000" cy="26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10</a:t>
            </a:fld>
            <a:endParaRPr lang="ko-KR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275606"/>
            <a:ext cx="6043529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499742"/>
            <a:ext cx="594701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939902"/>
            <a:ext cx="595702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048049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77100"/>
            <a:ext cx="1134000" cy="26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467544" y="195486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600" kern="120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 and Discussion</a:t>
            </a:r>
            <a:endParaRPr lang="en-US" altLang="ko-KR" sz="2800" dirty="0" smtClean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11</a:t>
            </a:fld>
            <a:endParaRPr lang="ko-KR" altLang="en-US" dirty="0"/>
          </a:p>
        </p:txBody>
      </p:sp>
      <p:sp>
        <p:nvSpPr>
          <p:cNvPr id="6" name="부제목 4"/>
          <p:cNvSpPr txBox="1">
            <a:spLocks/>
          </p:cNvSpPr>
          <p:nvPr/>
        </p:nvSpPr>
        <p:spPr>
          <a:xfrm>
            <a:off x="395536" y="1347614"/>
            <a:ext cx="7848872" cy="3384376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420624" indent="-384048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1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1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1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</a:rPr>
              <a:t>	iteration</a:t>
            </a:r>
            <a:r>
              <a:rPr lang="ko-KR" altLang="en-US" sz="2000" dirty="0" smtClean="0">
                <a:solidFill>
                  <a:schemeClr val="tx1"/>
                </a:solidFill>
              </a:rPr>
              <a:t>은 </a:t>
            </a:r>
            <a:r>
              <a:rPr lang="en-US" altLang="ko-KR" sz="2000" dirty="0" smtClean="0">
                <a:solidFill>
                  <a:schemeClr val="tx1"/>
                </a:solidFill>
              </a:rPr>
              <a:t>Bisection method</a:t>
            </a:r>
            <a:r>
              <a:rPr lang="ko-KR" altLang="en-US" sz="2000" dirty="0" smtClean="0">
                <a:solidFill>
                  <a:schemeClr val="tx1"/>
                </a:solidFill>
              </a:rPr>
              <a:t>가 </a:t>
            </a:r>
            <a:r>
              <a:rPr lang="en-US" altLang="ko-KR" sz="2000" dirty="0" smtClean="0">
                <a:solidFill>
                  <a:schemeClr val="tx1"/>
                </a:solidFill>
              </a:rPr>
              <a:t>Newton's Method</a:t>
            </a:r>
            <a:r>
              <a:rPr lang="ko-KR" altLang="en-US" sz="2000" dirty="0" smtClean="0">
                <a:solidFill>
                  <a:schemeClr val="tx1"/>
                </a:solidFill>
              </a:rPr>
              <a:t>보다 대체적으로 많이 걸려서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효율성 측면에서 떨어진다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</a:rPr>
              <a:t>	Newton's </a:t>
            </a:r>
            <a:r>
              <a:rPr lang="en-US" altLang="ko-KR" sz="2000" dirty="0" smtClean="0">
                <a:solidFill>
                  <a:schemeClr val="tx1"/>
                </a:solidFill>
              </a:rPr>
              <a:t>method</a:t>
            </a:r>
            <a:r>
              <a:rPr lang="ko-KR" altLang="en-US" sz="2000" dirty="0" smtClean="0">
                <a:solidFill>
                  <a:schemeClr val="tx1"/>
                </a:solidFill>
              </a:rPr>
              <a:t>의 경우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적당한 </a:t>
            </a:r>
            <a:r>
              <a:rPr lang="en-US" altLang="ko-KR" sz="2000" dirty="0" smtClean="0">
                <a:solidFill>
                  <a:schemeClr val="tx1"/>
                </a:solidFill>
              </a:rPr>
              <a:t>initial value</a:t>
            </a:r>
            <a:r>
              <a:rPr lang="ko-KR" altLang="en-US" sz="2000" dirty="0" smtClean="0">
                <a:solidFill>
                  <a:schemeClr val="tx1"/>
                </a:solidFill>
              </a:rPr>
              <a:t>를 넣어주어도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그래프의 모양에 따라 무한 </a:t>
            </a:r>
            <a:r>
              <a:rPr lang="en-US" altLang="ko-KR" sz="2000" dirty="0" smtClean="0">
                <a:solidFill>
                  <a:schemeClr val="tx1"/>
                </a:solidFill>
              </a:rPr>
              <a:t>loop</a:t>
            </a:r>
            <a:r>
              <a:rPr lang="ko-KR" altLang="en-US" sz="2000" dirty="0" smtClean="0">
                <a:solidFill>
                  <a:schemeClr val="tx1"/>
                </a:solidFill>
              </a:rPr>
              <a:t>에 빠질 수 있는 위험이 있다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</a:rPr>
              <a:t>	Bisection </a:t>
            </a:r>
            <a:r>
              <a:rPr lang="en-US" altLang="ko-KR" sz="2000" dirty="0" smtClean="0">
                <a:solidFill>
                  <a:schemeClr val="tx1"/>
                </a:solidFill>
              </a:rPr>
              <a:t>method</a:t>
            </a:r>
            <a:r>
              <a:rPr lang="ko-KR" altLang="en-US" sz="2000" dirty="0" smtClean="0">
                <a:solidFill>
                  <a:schemeClr val="tx1"/>
                </a:solidFill>
              </a:rPr>
              <a:t>의 경우 두 </a:t>
            </a:r>
            <a:r>
              <a:rPr lang="en-US" altLang="ko-KR" sz="2000" dirty="0" smtClean="0">
                <a:solidFill>
                  <a:schemeClr val="tx1"/>
                </a:solidFill>
              </a:rPr>
              <a:t>boundary </a:t>
            </a:r>
            <a:r>
              <a:rPr lang="ko-KR" altLang="en-US" sz="2000" dirty="0" smtClean="0">
                <a:solidFill>
                  <a:schemeClr val="tx1"/>
                </a:solidFill>
              </a:rPr>
              <a:t>사이에 해가 하나 있다면</a:t>
            </a:r>
            <a:r>
              <a:rPr lang="en-US" altLang="ko-KR" sz="2000" dirty="0" smtClean="0">
                <a:solidFill>
                  <a:schemeClr val="tx1"/>
                </a:solidFill>
              </a:rPr>
              <a:t>, boundary </a:t>
            </a:r>
            <a:r>
              <a:rPr lang="ko-KR" altLang="en-US" sz="2000" dirty="0" smtClean="0">
                <a:solidFill>
                  <a:schemeClr val="tx1"/>
                </a:solidFill>
              </a:rPr>
              <a:t>사이 크기에 상관없이 항상 해를 구할 수 있다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</a:rPr>
              <a:t>	</a:t>
            </a:r>
            <a:r>
              <a:rPr lang="ko-KR" altLang="en-US" sz="2000" dirty="0" smtClean="0">
                <a:solidFill>
                  <a:schemeClr val="tx1"/>
                </a:solidFill>
              </a:rPr>
              <a:t>하지만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해가 두 개 이상인 경우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해의 정확한 </a:t>
            </a:r>
            <a:r>
              <a:rPr lang="ko-KR" altLang="en-US" sz="2000" dirty="0" smtClean="0">
                <a:solidFill>
                  <a:schemeClr val="tx1"/>
                </a:solidFill>
              </a:rPr>
              <a:t>개수와 </a:t>
            </a:r>
            <a:r>
              <a:rPr lang="ko-KR" altLang="en-US" sz="2000" dirty="0" smtClean="0">
                <a:solidFill>
                  <a:schemeClr val="tx1"/>
                </a:solidFill>
              </a:rPr>
              <a:t>대략적인 위치를 알지 않는 이상 해를 구하기가 매우 힘들다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  <a:endParaRPr lang="en-US" altLang="ko-K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1826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77100"/>
            <a:ext cx="1134000" cy="26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제목 1"/>
          <p:cNvSpPr txBox="1">
            <a:spLocks/>
          </p:cNvSpPr>
          <p:nvPr/>
        </p:nvSpPr>
        <p:spPr>
          <a:xfrm>
            <a:off x="467544" y="195486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600" kern="120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Results and Discussion</a:t>
            </a:r>
            <a:endParaRPr lang="en-US" altLang="ko-KR" sz="2800" dirty="0" smtClean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12</a:t>
            </a:fld>
            <a:endParaRPr lang="ko-KR" altLang="en-US" dirty="0"/>
          </a:p>
        </p:txBody>
      </p:sp>
      <p:sp>
        <p:nvSpPr>
          <p:cNvPr id="6" name="부제목 4"/>
          <p:cNvSpPr txBox="1">
            <a:spLocks/>
          </p:cNvSpPr>
          <p:nvPr/>
        </p:nvSpPr>
        <p:spPr>
          <a:xfrm>
            <a:off x="395536" y="1347614"/>
            <a:ext cx="7848872" cy="338437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420624" indent="-384048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1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1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1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</a:rPr>
              <a:t>	</a:t>
            </a:r>
            <a:r>
              <a:rPr lang="ko-KR" altLang="en-US" sz="2000" dirty="0" smtClean="0">
                <a:solidFill>
                  <a:schemeClr val="tx1"/>
                </a:solidFill>
              </a:rPr>
              <a:t>구한 </a:t>
            </a:r>
            <a:r>
              <a:rPr lang="en-US" altLang="ko-KR" sz="2000" dirty="0" smtClean="0">
                <a:solidFill>
                  <a:schemeClr val="tx1"/>
                </a:solidFill>
              </a:rPr>
              <a:t>solution</a:t>
            </a:r>
            <a:r>
              <a:rPr lang="ko-KR" altLang="en-US" sz="2000" dirty="0" smtClean="0">
                <a:solidFill>
                  <a:schemeClr val="tx1"/>
                </a:solidFill>
              </a:rPr>
              <a:t>의 값을 보았을 때</a:t>
            </a:r>
            <a:r>
              <a:rPr lang="en-US" altLang="ko-KR" sz="2000" dirty="0" smtClean="0">
                <a:solidFill>
                  <a:schemeClr val="tx1"/>
                </a:solidFill>
              </a:rPr>
              <a:t>, Newton's method</a:t>
            </a:r>
            <a:r>
              <a:rPr lang="ko-KR" altLang="en-US" sz="2000" dirty="0" smtClean="0">
                <a:solidFill>
                  <a:schemeClr val="tx1"/>
                </a:solidFill>
              </a:rPr>
              <a:t>의 경우가 더 정밀한 유효숫자를 나타냈다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ko-KR" altLang="en-US" sz="2000" dirty="0" smtClean="0">
                <a:solidFill>
                  <a:schemeClr val="tx1"/>
                </a:solidFill>
              </a:rPr>
              <a:t>해에서 </a:t>
            </a:r>
            <a:r>
              <a:rPr lang="ko-KR" altLang="en-US" sz="2000" dirty="0" smtClean="0">
                <a:solidFill>
                  <a:schemeClr val="tx1"/>
                </a:solidFill>
              </a:rPr>
              <a:t>어느 정도 </a:t>
            </a:r>
            <a:r>
              <a:rPr lang="ko-KR" altLang="en-US" sz="2000" dirty="0" smtClean="0">
                <a:solidFill>
                  <a:schemeClr val="tx1"/>
                </a:solidFill>
              </a:rPr>
              <a:t>멀어진 </a:t>
            </a:r>
            <a:r>
              <a:rPr lang="en-US" altLang="ko-KR" sz="2000" dirty="0" smtClean="0">
                <a:solidFill>
                  <a:schemeClr val="tx1"/>
                </a:solidFill>
              </a:rPr>
              <a:t>initial value</a:t>
            </a:r>
            <a:r>
              <a:rPr lang="ko-KR" altLang="en-US" sz="2000" dirty="0" smtClean="0">
                <a:solidFill>
                  <a:schemeClr val="tx1"/>
                </a:solidFill>
              </a:rPr>
              <a:t>에서는 항상 </a:t>
            </a:r>
            <a:r>
              <a:rPr lang="en-US" altLang="ko-KR" sz="2000" dirty="0" smtClean="0">
                <a:solidFill>
                  <a:schemeClr val="tx1"/>
                </a:solidFill>
              </a:rPr>
              <a:t>354.687201449</a:t>
            </a:r>
            <a:r>
              <a:rPr lang="ko-KR" altLang="en-US" sz="2000" dirty="0" smtClean="0">
                <a:solidFill>
                  <a:schemeClr val="tx1"/>
                </a:solidFill>
              </a:rPr>
              <a:t>로 동일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그렇지 않아도 </a:t>
            </a:r>
            <a:r>
              <a:rPr lang="en-US" altLang="ko-KR" sz="2000" dirty="0" smtClean="0">
                <a:solidFill>
                  <a:schemeClr val="tx1"/>
                </a:solidFill>
              </a:rPr>
              <a:t>354.68720</a:t>
            </a:r>
            <a:r>
              <a:rPr lang="ko-KR" altLang="en-US" sz="2000" dirty="0" smtClean="0">
                <a:solidFill>
                  <a:schemeClr val="tx1"/>
                </a:solidFill>
              </a:rPr>
              <a:t>까지는 동일하였다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</a:rPr>
              <a:t>	</a:t>
            </a:r>
            <a:r>
              <a:rPr lang="ko-KR" altLang="en-US" sz="2000" dirty="0" smtClean="0">
                <a:solidFill>
                  <a:schemeClr val="tx1"/>
                </a:solidFill>
              </a:rPr>
              <a:t>하지만 </a:t>
            </a:r>
            <a:r>
              <a:rPr lang="en-US" altLang="ko-KR" sz="2000" dirty="0" smtClean="0">
                <a:solidFill>
                  <a:schemeClr val="tx1"/>
                </a:solidFill>
              </a:rPr>
              <a:t>Bisection method</a:t>
            </a:r>
            <a:r>
              <a:rPr lang="ko-KR" altLang="en-US" sz="2000" dirty="0" smtClean="0">
                <a:solidFill>
                  <a:schemeClr val="tx1"/>
                </a:solidFill>
              </a:rPr>
              <a:t>의 경우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소수점 </a:t>
            </a:r>
            <a:r>
              <a:rPr lang="ko-KR" altLang="en-US" sz="2000" dirty="0" smtClean="0">
                <a:solidFill>
                  <a:schemeClr val="tx1"/>
                </a:solidFill>
              </a:rPr>
              <a:t>둘째 자리 </a:t>
            </a:r>
            <a:r>
              <a:rPr lang="ko-KR" altLang="en-US" sz="2000" dirty="0" smtClean="0">
                <a:solidFill>
                  <a:schemeClr val="tx1"/>
                </a:solidFill>
              </a:rPr>
              <a:t>혹은 심지어 </a:t>
            </a:r>
            <a:r>
              <a:rPr lang="ko-KR" altLang="en-US" sz="2000" dirty="0" smtClean="0">
                <a:solidFill>
                  <a:schemeClr val="tx1"/>
                </a:solidFill>
              </a:rPr>
              <a:t>첫째 자리부터 </a:t>
            </a:r>
            <a:r>
              <a:rPr lang="ko-KR" altLang="en-US" sz="2000" dirty="0" smtClean="0">
                <a:solidFill>
                  <a:schemeClr val="tx1"/>
                </a:solidFill>
              </a:rPr>
              <a:t>달라지는 경향을 보였다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</a:rPr>
              <a:t>	</a:t>
            </a:r>
            <a:r>
              <a:rPr lang="ko-KR" altLang="en-US" sz="2000" dirty="0" smtClean="0">
                <a:solidFill>
                  <a:schemeClr val="tx1"/>
                </a:solidFill>
              </a:rPr>
              <a:t>두 </a:t>
            </a:r>
            <a:r>
              <a:rPr lang="ko-KR" altLang="en-US" sz="2000" dirty="0" smtClean="0">
                <a:solidFill>
                  <a:schemeClr val="tx1"/>
                </a:solidFill>
              </a:rPr>
              <a:t>방법에서 같은 </a:t>
            </a:r>
            <a:r>
              <a:rPr lang="en-US" altLang="ko-KR" sz="2000" dirty="0" smtClean="0">
                <a:solidFill>
                  <a:schemeClr val="tx1"/>
                </a:solidFill>
              </a:rPr>
              <a:t>tolerance</a:t>
            </a:r>
            <a:r>
              <a:rPr lang="ko-KR" altLang="en-US" sz="2000" dirty="0" smtClean="0">
                <a:solidFill>
                  <a:schemeClr val="tx1"/>
                </a:solidFill>
              </a:rPr>
              <a:t>인 </a:t>
            </a:r>
            <a:r>
              <a:rPr lang="en-US" altLang="ko-KR" sz="2000" dirty="0" smtClean="0">
                <a:solidFill>
                  <a:schemeClr val="tx1"/>
                </a:solidFill>
              </a:rPr>
              <a:t>10^(-4)</a:t>
            </a:r>
            <a:r>
              <a:rPr lang="ko-KR" altLang="en-US" sz="2000" dirty="0" smtClean="0">
                <a:solidFill>
                  <a:schemeClr val="tx1"/>
                </a:solidFill>
              </a:rPr>
              <a:t>을 이용하였는데도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이렇게 차이가 나는 </a:t>
            </a:r>
            <a:r>
              <a:rPr lang="ko-KR" altLang="en-US" sz="2000" dirty="0" smtClean="0">
                <a:solidFill>
                  <a:schemeClr val="tx1"/>
                </a:solidFill>
              </a:rPr>
              <a:t>이유는 </a:t>
            </a:r>
            <a:r>
              <a:rPr lang="en-US" altLang="ko-KR" sz="2000" dirty="0" smtClean="0">
                <a:solidFill>
                  <a:schemeClr val="tx1"/>
                </a:solidFill>
              </a:rPr>
              <a:t>Newton's </a:t>
            </a:r>
            <a:r>
              <a:rPr lang="en-US" altLang="ko-KR" sz="2000" dirty="0" smtClean="0">
                <a:solidFill>
                  <a:schemeClr val="tx1"/>
                </a:solidFill>
              </a:rPr>
              <a:t>method</a:t>
            </a:r>
            <a:r>
              <a:rPr lang="ko-KR" altLang="en-US" sz="2000" dirty="0" smtClean="0">
                <a:solidFill>
                  <a:schemeClr val="tx1"/>
                </a:solidFill>
              </a:rPr>
              <a:t>의 경우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직접 해가 되는 </a:t>
            </a:r>
            <a:r>
              <a:rPr lang="en-US" altLang="ko-KR" sz="2000" dirty="0" smtClean="0">
                <a:solidFill>
                  <a:schemeClr val="tx1"/>
                </a:solidFill>
              </a:rPr>
              <a:t>x value</a:t>
            </a:r>
            <a:r>
              <a:rPr lang="ko-KR" altLang="en-US" sz="2000" dirty="0" smtClean="0">
                <a:solidFill>
                  <a:schemeClr val="tx1"/>
                </a:solidFill>
              </a:rPr>
              <a:t>들의 </a:t>
            </a:r>
            <a:r>
              <a:rPr lang="en-US" altLang="ko-KR" sz="2000" dirty="0" smtClean="0">
                <a:solidFill>
                  <a:schemeClr val="tx1"/>
                </a:solidFill>
              </a:rPr>
              <a:t>tolerance</a:t>
            </a:r>
            <a:r>
              <a:rPr lang="ko-KR" altLang="en-US" sz="2000" dirty="0" smtClean="0">
                <a:solidFill>
                  <a:schemeClr val="tx1"/>
                </a:solidFill>
              </a:rPr>
              <a:t>의 제약을 두었지만</a:t>
            </a:r>
            <a:r>
              <a:rPr lang="en-US" altLang="ko-KR" sz="2000" dirty="0" smtClean="0">
                <a:solidFill>
                  <a:schemeClr val="tx1"/>
                </a:solidFill>
              </a:rPr>
              <a:t>, Bisection </a:t>
            </a:r>
            <a:r>
              <a:rPr lang="en-US" altLang="ko-KR" sz="2000" dirty="0" smtClean="0">
                <a:solidFill>
                  <a:schemeClr val="tx1"/>
                </a:solidFill>
              </a:rPr>
              <a:t>method</a:t>
            </a:r>
            <a:r>
              <a:rPr lang="ko-KR" altLang="en-US" sz="2000" dirty="0" smtClean="0">
                <a:solidFill>
                  <a:schemeClr val="tx1"/>
                </a:solidFill>
              </a:rPr>
              <a:t>의 경우</a:t>
            </a:r>
            <a:r>
              <a:rPr lang="en-US" altLang="ko-KR" sz="2000" dirty="0" smtClean="0">
                <a:solidFill>
                  <a:schemeClr val="tx1"/>
                </a:solidFill>
              </a:rPr>
              <a:t>, mid </a:t>
            </a:r>
            <a:r>
              <a:rPr lang="ko-KR" altLang="en-US" sz="2000" dirty="0" smtClean="0">
                <a:solidFill>
                  <a:schemeClr val="tx1"/>
                </a:solidFill>
              </a:rPr>
              <a:t>값의 </a:t>
            </a:r>
            <a:r>
              <a:rPr lang="ko-KR" altLang="en-US" sz="2000" dirty="0" smtClean="0">
                <a:solidFill>
                  <a:schemeClr val="tx1"/>
                </a:solidFill>
              </a:rPr>
              <a:t>함수 값인 </a:t>
            </a:r>
            <a:r>
              <a:rPr lang="en-US" altLang="ko-KR" sz="2000" dirty="0" smtClean="0">
                <a:solidFill>
                  <a:schemeClr val="tx1"/>
                </a:solidFill>
              </a:rPr>
              <a:t>f(mid)</a:t>
            </a:r>
            <a:r>
              <a:rPr lang="ko-KR" altLang="en-US" sz="2000" dirty="0" smtClean="0">
                <a:solidFill>
                  <a:schemeClr val="tx1"/>
                </a:solidFill>
              </a:rPr>
              <a:t>에 </a:t>
            </a:r>
            <a:r>
              <a:rPr lang="en-US" altLang="ko-KR" sz="2000" dirty="0" smtClean="0">
                <a:solidFill>
                  <a:schemeClr val="tx1"/>
                </a:solidFill>
              </a:rPr>
              <a:t>tolerance </a:t>
            </a:r>
            <a:r>
              <a:rPr lang="ko-KR" altLang="en-US" sz="2000" dirty="0" smtClean="0">
                <a:solidFill>
                  <a:schemeClr val="tx1"/>
                </a:solidFill>
              </a:rPr>
              <a:t>제약을 두었기 때문에</a:t>
            </a:r>
            <a:r>
              <a:rPr lang="en-US" altLang="ko-KR" sz="2000" dirty="0" smtClean="0">
                <a:solidFill>
                  <a:schemeClr val="tx1"/>
                </a:solidFill>
              </a:rPr>
              <a:t>, </a:t>
            </a:r>
            <a:r>
              <a:rPr lang="ko-KR" altLang="en-US" sz="2000" dirty="0" smtClean="0">
                <a:solidFill>
                  <a:schemeClr val="tx1"/>
                </a:solidFill>
              </a:rPr>
              <a:t>실제 </a:t>
            </a:r>
            <a:r>
              <a:rPr lang="ko-KR" altLang="en-US" sz="2000" dirty="0" smtClean="0">
                <a:solidFill>
                  <a:schemeClr val="tx1"/>
                </a:solidFill>
              </a:rPr>
              <a:t>해의 유효숫자의 정밀성에 있어서 더 떨어지는 것이다</a:t>
            </a:r>
            <a:r>
              <a:rPr lang="en-US" altLang="ko-KR" sz="2000" dirty="0" smtClean="0">
                <a:solidFill>
                  <a:schemeClr val="tx1"/>
                </a:solidFill>
              </a:rPr>
              <a:t>.</a:t>
            </a:r>
            <a:endParaRPr lang="en-US" altLang="ko-K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1826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77100"/>
            <a:ext cx="1134000" cy="26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751869" y="1787908"/>
            <a:ext cx="789209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You!</a:t>
            </a:r>
            <a:endParaRPr lang="en-US" altLang="ko-KR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58467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467544" y="195486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600" kern="120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>
                <a:solidFill>
                  <a:srgbClr val="00B0F0"/>
                </a:solidFill>
              </a:rPr>
              <a:t>Problem</a:t>
            </a:r>
            <a:endParaRPr lang="ko-KR" altLang="en-US" dirty="0">
              <a:solidFill>
                <a:srgbClr val="00B0F0"/>
              </a:solidFill>
            </a:endParaRPr>
          </a:p>
        </p:txBody>
      </p:sp>
      <p:pic>
        <p:nvPicPr>
          <p:cNvPr id="8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77100"/>
            <a:ext cx="1134000" cy="26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부제목 4"/>
          <p:cNvSpPr txBox="1">
            <a:spLocks/>
          </p:cNvSpPr>
          <p:nvPr/>
        </p:nvSpPr>
        <p:spPr>
          <a:xfrm>
            <a:off x="3707904" y="1275606"/>
            <a:ext cx="4752528" cy="386789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1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22376" indent="-274320" algn="l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5840" indent="-256032" algn="l" rtl="0" eaLnBrk="1" latinLnBrk="1" hangingPunct="1">
              <a:spcBef>
                <a:spcPct val="20000"/>
              </a:spcBef>
              <a:buClr>
                <a:schemeClr val="accent2"/>
              </a:buClr>
              <a:buSzPct val="85000"/>
              <a:buFont typeface="Arial"/>
              <a:buChar char="○"/>
              <a:defRPr kumimoji="0" sz="24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80160" indent="-237744" algn="l" rtl="0" eaLnBrk="1" latinLnBrk="1" hangingPunct="1">
              <a:spcBef>
                <a:spcPct val="20000"/>
              </a:spcBef>
              <a:buClr>
                <a:schemeClr val="accent3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90472" indent="-182880" algn="l" rtl="0" eaLnBrk="1" latinLnBrk="1" hangingPunct="1">
              <a:spcBef>
                <a:spcPct val="20000"/>
              </a:spcBef>
              <a:buClr>
                <a:schemeClr val="accent4"/>
              </a:buClr>
              <a:buSzPct val="100000"/>
              <a:buFont typeface="Arial"/>
              <a:buChar char="-"/>
              <a:defRPr kumimoji="0" sz="2000" kern="120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00784" indent="-182880" algn="l" rtl="0" eaLnBrk="1" latinLnBrk="1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1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2000" dirty="0" smtClean="0">
                <a:solidFill>
                  <a:srgbClr val="FFC000"/>
                </a:solidFill>
              </a:rPr>
              <a:t>●  </a:t>
            </a:r>
            <a:r>
              <a:rPr lang="ko-KR" altLang="en-US" sz="2000" dirty="0" smtClean="0">
                <a:solidFill>
                  <a:srgbClr val="FFC000"/>
                </a:solidFill>
              </a:rPr>
              <a:t>물의 수증기압이 </a:t>
            </a:r>
            <a:r>
              <a:rPr lang="en-US" altLang="ko-KR" sz="2000" dirty="0" smtClean="0">
                <a:solidFill>
                  <a:srgbClr val="FFC000"/>
                </a:solidFill>
              </a:rPr>
              <a:t>0.5atm</a:t>
            </a:r>
            <a:r>
              <a:rPr lang="ko-KR" altLang="en-US" sz="2000" dirty="0" smtClean="0">
                <a:solidFill>
                  <a:srgbClr val="FFC000"/>
                </a:solidFill>
              </a:rPr>
              <a:t>이 되는 온도를 구하라</a:t>
            </a:r>
            <a:r>
              <a:rPr lang="en-US" altLang="ko-KR" sz="2000" dirty="0" smtClean="0">
                <a:solidFill>
                  <a:srgbClr val="FFC000"/>
                </a:solidFill>
              </a:rPr>
              <a:t>.</a:t>
            </a:r>
          </a:p>
          <a:p>
            <a:pPr marL="0" indent="0">
              <a:buNone/>
            </a:pPr>
            <a:endParaRPr lang="en-US" altLang="ko-KR" sz="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C000"/>
                </a:solidFill>
              </a:rPr>
              <a:t>● Bisection method</a:t>
            </a:r>
          </a:p>
          <a:p>
            <a:pPr marL="0" indent="0">
              <a:buNone/>
            </a:pPr>
            <a:endParaRPr lang="en-US" altLang="ko-KR" sz="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C000"/>
                </a:solidFill>
              </a:rPr>
              <a:t>● Newton’s method</a:t>
            </a:r>
          </a:p>
          <a:p>
            <a:pPr marL="0" indent="0">
              <a:buNone/>
            </a:pPr>
            <a:endParaRPr lang="en-US" altLang="ko-KR" sz="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C000"/>
                </a:solidFill>
              </a:rPr>
              <a:t>● error(tolerance)=10^(-4)</a:t>
            </a:r>
          </a:p>
          <a:p>
            <a:pPr marL="0" indent="0">
              <a:buNone/>
            </a:pPr>
            <a:endParaRPr lang="en-US" altLang="ko-KR" sz="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C000"/>
                </a:solidFill>
              </a:rPr>
              <a:t>● preset bound=1000 (iterations&lt;1000)</a:t>
            </a:r>
          </a:p>
          <a:p>
            <a:pPr marL="0" indent="0">
              <a:buNone/>
            </a:pPr>
            <a:endParaRPr lang="en-US" altLang="ko-KR" sz="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C000"/>
                </a:solidFill>
              </a:rPr>
              <a:t>● </a:t>
            </a:r>
            <a:r>
              <a:rPr lang="ko-KR" altLang="en-US" sz="2000" dirty="0" smtClean="0">
                <a:solidFill>
                  <a:srgbClr val="FFC000"/>
                </a:solidFill>
              </a:rPr>
              <a:t>소수점 아래 </a:t>
            </a:r>
            <a:r>
              <a:rPr lang="en-US" altLang="ko-KR" sz="2000" dirty="0" smtClean="0">
                <a:solidFill>
                  <a:srgbClr val="FFC000"/>
                </a:solidFill>
              </a:rPr>
              <a:t>10</a:t>
            </a:r>
            <a:r>
              <a:rPr lang="ko-KR" altLang="en-US" sz="2000" dirty="0" smtClean="0">
                <a:solidFill>
                  <a:srgbClr val="FFC000"/>
                </a:solidFill>
              </a:rPr>
              <a:t>자리까지 출력</a:t>
            </a:r>
            <a:endParaRPr lang="en-US" altLang="ko-KR" sz="2000" dirty="0" smtClean="0">
              <a:solidFill>
                <a:srgbClr val="FFC000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2</a:t>
            </a:fld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275606"/>
            <a:ext cx="3168613" cy="31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7080241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467544" y="195486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600" kern="120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1. </a:t>
            </a:r>
            <a:r>
              <a:rPr lang="en-US" altLang="ko-KR" dirty="0" smtClean="0"/>
              <a:t>Bisection method</a:t>
            </a:r>
            <a:endParaRPr lang="en-US" altLang="ko-KR" dirty="0" smtClean="0"/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77100"/>
            <a:ext cx="1134000" cy="26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3</a:t>
            </a:fld>
            <a:endParaRPr lang="ko-KR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059582"/>
            <a:ext cx="72580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048049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467544" y="195486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600" kern="120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1. </a:t>
            </a:r>
            <a:r>
              <a:rPr lang="en-US" altLang="ko-KR" dirty="0" smtClean="0"/>
              <a:t>Bisection method</a:t>
            </a:r>
            <a:endParaRPr lang="en-US" altLang="ko-KR" dirty="0" smtClean="0"/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77100"/>
            <a:ext cx="1134000" cy="26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987574"/>
            <a:ext cx="5791200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048049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467544" y="195486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600" kern="120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1. </a:t>
            </a:r>
            <a:r>
              <a:rPr lang="en-US" altLang="ko-KR" dirty="0" smtClean="0"/>
              <a:t>Bisection method</a:t>
            </a:r>
            <a:endParaRPr lang="en-US" altLang="ko-KR" dirty="0" smtClean="0"/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77100"/>
            <a:ext cx="1134000" cy="26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5</a:t>
            </a:fld>
            <a:endParaRPr lang="ko-KR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347614"/>
            <a:ext cx="36004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643758"/>
            <a:ext cx="3574215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048049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467544" y="195486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600" kern="120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1. </a:t>
            </a:r>
            <a:r>
              <a:rPr lang="en-US" altLang="ko-KR" dirty="0" smtClean="0"/>
              <a:t>Bisection method</a:t>
            </a:r>
            <a:endParaRPr lang="en-US" altLang="ko-KR" dirty="0" smtClean="0"/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77100"/>
            <a:ext cx="1134000" cy="26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6</a:t>
            </a:fld>
            <a:endParaRPr lang="ko-KR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1131590"/>
            <a:ext cx="5640627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067694"/>
            <a:ext cx="564705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2931790"/>
            <a:ext cx="553968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723878"/>
            <a:ext cx="569573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048049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467544" y="195486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600" kern="120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1. </a:t>
            </a:r>
            <a:r>
              <a:rPr lang="en-US" altLang="ko-KR" dirty="0" smtClean="0"/>
              <a:t>Bisection method</a:t>
            </a:r>
            <a:endParaRPr lang="en-US" altLang="ko-KR" dirty="0" smtClean="0"/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77100"/>
            <a:ext cx="1134000" cy="26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7</a:t>
            </a:fld>
            <a:endParaRPr lang="ko-KR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275606"/>
            <a:ext cx="6510723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571750"/>
            <a:ext cx="461959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048049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467544" y="195486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600" kern="120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2. </a:t>
            </a:r>
            <a:r>
              <a:rPr lang="en-US" altLang="ko-KR" dirty="0" smtClean="0"/>
              <a:t>Newton’s method</a:t>
            </a:r>
            <a:endParaRPr lang="en-US" altLang="ko-KR" dirty="0" smtClean="0"/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77100"/>
            <a:ext cx="1134000" cy="26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8</a:t>
            </a:fld>
            <a:endParaRPr lang="ko-KR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987574"/>
            <a:ext cx="5724525" cy="395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048049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467544" y="195486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l" rtl="0" eaLnBrk="1" latinLnBrk="1" hangingPunct="1">
              <a:spcBef>
                <a:spcPct val="0"/>
              </a:spcBef>
              <a:buNone/>
              <a:defRPr kumimoji="0" sz="4600" kern="120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chemeClr val="tx1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 smtClean="0"/>
              <a:t>2. </a:t>
            </a:r>
            <a:r>
              <a:rPr lang="en-US" altLang="ko-KR" smtClean="0"/>
              <a:t>Newton’s method</a:t>
            </a:r>
            <a:endParaRPr lang="en-US" altLang="ko-KR" dirty="0" smtClean="0"/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877100"/>
            <a:ext cx="1134000" cy="26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B682-2001-4892-A863-5397EEEC39B4}" type="slidenum">
              <a:rPr lang="ko-KR" altLang="en-US" smtClean="0"/>
              <a:pPr/>
              <a:t>9</a:t>
            </a:fld>
            <a:endParaRPr lang="ko-KR" alt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203598"/>
            <a:ext cx="446722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1203598"/>
            <a:ext cx="44958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355726"/>
            <a:ext cx="446722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95825" y="2355726"/>
            <a:ext cx="4448175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9512" y="3507854"/>
            <a:ext cx="448627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6775" y="3507854"/>
            <a:ext cx="446722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048049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고급">
  <a:themeElements>
    <a:clrScheme name="회색조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3032</TotalTime>
  <Words>113</Words>
  <Application>Microsoft Office PowerPoint</Application>
  <PresentationFormat>화면 슬라이드 쇼(16:9)</PresentationFormat>
  <Paragraphs>65</Paragraphs>
  <Slides>13</Slides>
  <Notes>13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4" baseType="lpstr">
      <vt:lpstr>Black고급</vt:lpstr>
      <vt:lpstr>1변수 방정식 Hw3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</vt:vector>
  </TitlesOfParts>
  <Company>Devils9curse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입자가속기</dc:title>
  <dc:creator>Devils9curse</dc:creator>
  <cp:lastModifiedBy>John</cp:lastModifiedBy>
  <cp:revision>355</cp:revision>
  <dcterms:created xsi:type="dcterms:W3CDTF">2008-11-16T09:06:07Z</dcterms:created>
  <dcterms:modified xsi:type="dcterms:W3CDTF">2013-09-23T21:37:41Z</dcterms:modified>
</cp:coreProperties>
</file>