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3D195-78D3-4D57-88A1-8648FCDBC527}" type="datetimeFigureOut">
              <a:rPr lang="ko-KR" altLang="en-US" smtClean="0"/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64F9F-17A6-4D54-BF0E-F393DA707C3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78688" cy="3195786"/>
          </a:xfrm>
        </p:spPr>
        <p:txBody>
          <a:bodyPr>
            <a:normAutofit/>
          </a:bodyPr>
          <a:lstStyle/>
          <a:p>
            <a:r>
              <a:rPr lang="ko-KR" altLang="en-US" sz="7200" dirty="0" smtClean="0">
                <a:latin typeface="배달의민족 한나" pitchFamily="2" charset="-127"/>
                <a:ea typeface="배달의민족 한나" pitchFamily="2" charset="-127"/>
              </a:rPr>
              <a:t>소재수치해석 </a:t>
            </a:r>
            <a:r>
              <a:rPr lang="en-US" altLang="ko-KR" sz="7200" dirty="0" smtClean="0">
                <a:latin typeface="배달의민족 한나" pitchFamily="2" charset="-127"/>
                <a:ea typeface="배달의민족 한나" pitchFamily="2" charset="-127"/>
              </a:rPr>
              <a:t>HW4</a:t>
            </a:r>
            <a:r>
              <a:rPr lang="en-US" altLang="ko-KR" sz="6600" dirty="0" smtClean="0">
                <a:latin typeface="배달의민족 한나" pitchFamily="2" charset="-127"/>
                <a:ea typeface="배달의민족 한나" pitchFamily="2" charset="-127"/>
              </a:rPr>
              <a:t/>
            </a:r>
            <a:br>
              <a:rPr lang="en-US" altLang="ko-KR" sz="6600" dirty="0" smtClean="0">
                <a:latin typeface="배달의민족 한나" pitchFamily="2" charset="-127"/>
                <a:ea typeface="배달의민족 한나" pitchFamily="2" charset="-127"/>
              </a:rPr>
            </a:br>
            <a:r>
              <a:rPr lang="en-US" altLang="ko-KR" sz="3600" dirty="0" smtClean="0">
                <a:latin typeface="배달의민족 한나" pitchFamily="2" charset="-127"/>
                <a:ea typeface="배달의민족 한나" pitchFamily="2" charset="-127"/>
              </a:rPr>
              <a:t>-Si-Ge2</a:t>
            </a:r>
            <a:r>
              <a:rPr lang="ko-KR" altLang="en-US" sz="3600" dirty="0" err="1" smtClean="0">
                <a:latin typeface="배달의민족 한나" pitchFamily="2" charset="-127"/>
                <a:ea typeface="배달의민족 한나" pitchFamily="2" charset="-127"/>
              </a:rPr>
              <a:t>원계</a:t>
            </a:r>
            <a:r>
              <a:rPr lang="ko-KR" altLang="en-US" sz="3600" dirty="0" smtClean="0">
                <a:latin typeface="배달의민족 한나" pitchFamily="2" charset="-127"/>
                <a:ea typeface="배달의민족 한나" pitchFamily="2" charset="-127"/>
              </a:rPr>
              <a:t> 상태도</a:t>
            </a:r>
            <a:r>
              <a:rPr lang="en-US" altLang="ko-KR" sz="3600" dirty="0" smtClean="0">
                <a:latin typeface="배달의민족 한나" pitchFamily="2" charset="-127"/>
                <a:ea typeface="배달의민족 한나" pitchFamily="2" charset="-127"/>
              </a:rPr>
              <a:t>-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211960" y="4365104"/>
            <a:ext cx="3992488" cy="1633736"/>
          </a:xfrm>
        </p:spPr>
        <p:txBody>
          <a:bodyPr>
            <a:normAutofit/>
          </a:bodyPr>
          <a:lstStyle/>
          <a:p>
            <a:pPr algn="r"/>
            <a:r>
              <a:rPr lang="en-US" altLang="ko-KR" sz="2800" dirty="0" smtClean="0">
                <a:latin typeface="배달의민족 한나" pitchFamily="2" charset="-127"/>
                <a:ea typeface="배달의민족 한나" pitchFamily="2" charset="-127"/>
              </a:rPr>
              <a:t>20140850</a:t>
            </a:r>
          </a:p>
          <a:p>
            <a:pPr algn="r"/>
            <a:r>
              <a:rPr lang="ko-KR" altLang="en-US" sz="2800" dirty="0" smtClean="0">
                <a:latin typeface="배달의민족 한나" pitchFamily="2" charset="-127"/>
                <a:ea typeface="배달의민족 한나" pitchFamily="2" charset="-127"/>
              </a:rPr>
              <a:t>신소재공학과 김민정</a:t>
            </a:r>
            <a:endParaRPr lang="ko-KR" altLang="en-US" sz="2800" dirty="0">
              <a:latin typeface="배달의민족 한나" pitchFamily="2" charset="-127"/>
              <a:ea typeface="배달의민족 한나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Algorithm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999381"/>
            <a:ext cx="8435280" cy="4525963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Si</a:t>
            </a:r>
            <a:r>
              <a:rPr lang="ko-KR" altLang="en-US" sz="2800" dirty="0" smtClean="0">
                <a:latin typeface="나눔바른고딕" pitchFamily="50" charset="-127"/>
                <a:ea typeface="나눔바른고딕" pitchFamily="50" charset="-127"/>
              </a:rPr>
              <a:t>의 </a:t>
            </a: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Xl</a:t>
            </a:r>
            <a:r>
              <a:rPr lang="ko-KR" altLang="en-US" sz="2800" dirty="0" smtClean="0">
                <a:latin typeface="나눔바른고딕" pitchFamily="50" charset="-127"/>
                <a:ea typeface="나눔바른고딕" pitchFamily="50" charset="-127"/>
              </a:rPr>
              <a:t>과 </a:t>
            </a: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Xs</a:t>
            </a:r>
            <a:r>
              <a:rPr lang="ko-KR" altLang="en-US" sz="2800" dirty="0" smtClean="0">
                <a:latin typeface="나눔바른고딕" pitchFamily="50" charset="-127"/>
                <a:ea typeface="나눔바른고딕" pitchFamily="50" charset="-127"/>
              </a:rPr>
              <a:t>를 </a:t>
            </a:r>
            <a:r>
              <a:rPr lang="ko-KR" altLang="en-US" sz="2800" dirty="0" err="1" smtClean="0">
                <a:latin typeface="나눔바른고딕" pitchFamily="50" charset="-127"/>
                <a:ea typeface="나눔바른고딕" pitchFamily="50" charset="-127"/>
              </a:rPr>
              <a:t>입력받는다</a:t>
            </a:r>
            <a:endParaRPr lang="en-US" altLang="ko-KR" sz="2800" dirty="0" smtClean="0">
              <a:latin typeface="나눔바른고딕" pitchFamily="50" charset="-127"/>
              <a:ea typeface="나눔바른고딕" pitchFamily="50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2. Subroutine</a:t>
            </a:r>
            <a:r>
              <a:rPr lang="ko-KR" altLang="en-US" sz="2800" dirty="0" smtClean="0">
                <a:latin typeface="나눔바른고딕" pitchFamily="50" charset="-127"/>
                <a:ea typeface="나눔바른고딕" pitchFamily="50" charset="-127"/>
              </a:rPr>
              <a:t>은 </a:t>
            </a:r>
            <a:r>
              <a:rPr lang="en-US" altLang="ko-KR" sz="2800" dirty="0" err="1" smtClean="0">
                <a:latin typeface="나눔바른고딕" pitchFamily="50" charset="-127"/>
                <a:ea typeface="나눔바른고딕" pitchFamily="50" charset="-127"/>
              </a:rPr>
              <a:t>Func</a:t>
            </a: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en-US" altLang="ko-KR" sz="2800" dirty="0" err="1" smtClean="0">
                <a:latin typeface="나눔바른고딕" pitchFamily="50" charset="-127"/>
                <a:ea typeface="나눔바른고딕" pitchFamily="50" charset="-127"/>
              </a:rPr>
              <a:t>Jacobian</a:t>
            </a: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en-US" altLang="ko-KR" sz="2800" dirty="0" err="1" smtClean="0">
                <a:latin typeface="나눔바른고딕" pitchFamily="50" charset="-127"/>
                <a:ea typeface="나눔바른고딕" pitchFamily="50" charset="-127"/>
              </a:rPr>
              <a:t>in_jacobian</a:t>
            </a:r>
            <a:endParaRPr lang="en-US" altLang="ko-KR" sz="2800" dirty="0" smtClean="0">
              <a:latin typeface="나눔바른고딕" pitchFamily="50" charset="-127"/>
              <a:ea typeface="나눔바른고딕" pitchFamily="50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3. X</a:t>
            </a:r>
            <a:r>
              <a:rPr lang="ko-KR" altLang="en-US" sz="2800" dirty="0" smtClean="0">
                <a:latin typeface="나눔바른고딕" pitchFamily="50" charset="-127"/>
                <a:ea typeface="나눔바른고딕" pitchFamily="50" charset="-127"/>
              </a:rPr>
              <a:t>값이 적정범위 내면</a:t>
            </a:r>
            <a:endParaRPr lang="en-US" altLang="ko-KR" sz="2800" dirty="0" smtClean="0">
              <a:latin typeface="나눔바른고딕" pitchFamily="50" charset="-127"/>
              <a:ea typeface="나눔바른고딕" pitchFamily="50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ko-KR" altLang="en-US" sz="2800" dirty="0" smtClean="0">
                <a:latin typeface="나눔바른고딕" pitchFamily="50" charset="-127"/>
                <a:ea typeface="나눔바른고딕" pitchFamily="50" charset="-127"/>
              </a:rPr>
              <a:t> </a:t>
            </a:r>
            <a:r>
              <a:rPr lang="en-US" altLang="ko-KR" sz="2800" dirty="0" err="1" smtClean="0">
                <a:latin typeface="나눔바른고딕" pitchFamily="50" charset="-127"/>
                <a:ea typeface="나눔바른고딕" pitchFamily="50" charset="-127"/>
              </a:rPr>
              <a:t>func</a:t>
            </a: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en-US" altLang="ko-KR" sz="2800" dirty="0" err="1" smtClean="0">
                <a:latin typeface="나눔바른고딕" pitchFamily="50" charset="-127"/>
                <a:ea typeface="나눔바른고딕" pitchFamily="50" charset="-127"/>
              </a:rPr>
              <a:t>jacobia</a:t>
            </a: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, </a:t>
            </a:r>
            <a:r>
              <a:rPr lang="en-US" altLang="ko-KR" sz="2800" dirty="0" err="1" smtClean="0">
                <a:latin typeface="나눔바른고딕" pitchFamily="50" charset="-127"/>
                <a:ea typeface="나눔바른고딕" pitchFamily="50" charset="-127"/>
              </a:rPr>
              <a:t>in_jacobia</a:t>
            </a:r>
            <a:r>
              <a:rPr lang="ko-KR" altLang="en-US" sz="2800" dirty="0" smtClean="0">
                <a:latin typeface="나눔바른고딕" pitchFamily="50" charset="-127"/>
                <a:ea typeface="나눔바른고딕" pitchFamily="50" charset="-127"/>
              </a:rPr>
              <a:t>실행</a:t>
            </a:r>
            <a:endParaRPr lang="en-US" altLang="ko-KR" sz="2800" dirty="0" smtClean="0">
              <a:latin typeface="나눔바른고딕" pitchFamily="50" charset="-127"/>
              <a:ea typeface="나눔바른고딕" pitchFamily="50" charset="-127"/>
            </a:endParaRPr>
          </a:p>
          <a:p>
            <a:pPr marL="514350" indent="-514350">
              <a:lnSpc>
                <a:spcPct val="150000"/>
              </a:lnSpc>
              <a:buNone/>
            </a:pPr>
            <a:r>
              <a:rPr lang="en-US" altLang="ko-KR" sz="2800" dirty="0" smtClean="0">
                <a:latin typeface="나눔바른고딕" pitchFamily="50" charset="-127"/>
                <a:ea typeface="나눔바른고딕" pitchFamily="50" charset="-127"/>
              </a:rPr>
              <a:t>4. Newton </a:t>
            </a:r>
            <a:r>
              <a:rPr lang="en-US" altLang="ko-KR" sz="2800" dirty="0" err="1" smtClean="0">
                <a:latin typeface="나눔바른고딕" pitchFamily="50" charset="-127"/>
                <a:ea typeface="나눔바른고딕" pitchFamily="50" charset="-127"/>
              </a:rPr>
              <a:t>mathod</a:t>
            </a:r>
            <a:r>
              <a:rPr lang="ko-KR" altLang="en-US" sz="2800" dirty="0" smtClean="0">
                <a:latin typeface="나눔바른고딕" pitchFamily="50" charset="-127"/>
                <a:ea typeface="나눔바른고딕" pitchFamily="50" charset="-127"/>
              </a:rPr>
              <a:t>를 이용해 구한 해를 </a:t>
            </a:r>
            <a:r>
              <a:rPr lang="en-US" altLang="ko-KR" sz="2800" dirty="0" err="1" smtClean="0">
                <a:latin typeface="나눔바른고딕" pitchFamily="50" charset="-127"/>
                <a:ea typeface="나눔바른고딕" pitchFamily="50" charset="-127"/>
              </a:rPr>
              <a:t>x_value</a:t>
            </a:r>
            <a:r>
              <a:rPr lang="ko-KR" altLang="en-US" sz="2800" dirty="0" smtClean="0">
                <a:latin typeface="나눔바른고딕" pitchFamily="50" charset="-127"/>
                <a:ea typeface="나눔바른고딕" pitchFamily="50" charset="-127"/>
              </a:rPr>
              <a:t>에 저장 </a:t>
            </a:r>
            <a:endParaRPr lang="en-US" altLang="ko-KR" sz="2800" dirty="0" smtClean="0">
              <a:latin typeface="나눔바른고딕" pitchFamily="50" charset="-127"/>
              <a:ea typeface="나눔바른고딕" pitchFamily="50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484784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배달의민족 한나" pitchFamily="2" charset="-127"/>
                <a:ea typeface="배달의민족 한나" pitchFamily="2" charset="-127"/>
              </a:rPr>
              <a:t>C</a:t>
            </a:r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ode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484784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15390"/>
          <a:stretch>
            <a:fillRect/>
          </a:stretch>
        </p:blipFill>
        <p:spPr bwMode="auto">
          <a:xfrm>
            <a:off x="323527" y="1628800"/>
            <a:ext cx="4950965" cy="5074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6" name="그룹 15"/>
          <p:cNvGrpSpPr/>
          <p:nvPr/>
        </p:nvGrpSpPr>
        <p:grpSpPr>
          <a:xfrm>
            <a:off x="5076056" y="4077072"/>
            <a:ext cx="3744416" cy="1077218"/>
            <a:chOff x="5076056" y="4077072"/>
            <a:chExt cx="3744416" cy="1077218"/>
          </a:xfrm>
        </p:grpSpPr>
        <p:cxnSp>
          <p:nvCxnSpPr>
            <p:cNvPr id="8" name="직선 화살표 연결선 7"/>
            <p:cNvCxnSpPr/>
            <p:nvPr/>
          </p:nvCxnSpPr>
          <p:spPr>
            <a:xfrm>
              <a:off x="5076056" y="4509120"/>
              <a:ext cx="57606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5796136" y="4077072"/>
              <a:ext cx="302433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시행횟수가 </a:t>
              </a:r>
              <a:r>
                <a:rPr lang="en-US" altLang="ko-KR" sz="1600" dirty="0" smtClean="0">
                  <a:latin typeface="나눔바른고딕" pitchFamily="50" charset="-127"/>
                  <a:ea typeface="나눔바른고딕" pitchFamily="50" charset="-127"/>
                </a:rPr>
                <a:t>1000</a:t>
              </a:r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번이 넘거나</a:t>
              </a:r>
              <a:endParaRPr lang="en-US" altLang="ko-KR" sz="1600" dirty="0" smtClean="0">
                <a:latin typeface="나눔바른고딕" pitchFamily="50" charset="-127"/>
                <a:ea typeface="나눔바른고딕" pitchFamily="50" charset="-127"/>
              </a:endParaRPr>
            </a:p>
            <a:p>
              <a:r>
                <a:rPr lang="ko-KR" altLang="en-US" sz="1600" dirty="0" err="1" smtClean="0">
                  <a:latin typeface="나눔바른고딕" pitchFamily="50" charset="-127"/>
                  <a:ea typeface="나눔바른고딕" pitchFamily="50" charset="-127"/>
                </a:rPr>
                <a:t>함수값이</a:t>
              </a:r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 </a:t>
              </a:r>
              <a:r>
                <a:rPr lang="en-US" altLang="ko-KR" sz="1600" dirty="0" smtClean="0">
                  <a:latin typeface="나눔바른고딕" pitchFamily="50" charset="-127"/>
                  <a:ea typeface="나눔바른고딕" pitchFamily="50" charset="-127"/>
                </a:rPr>
                <a:t>0.000001</a:t>
              </a:r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이하면</a:t>
              </a:r>
              <a:endParaRPr lang="en-US" altLang="ko-KR" sz="1600" dirty="0" smtClean="0">
                <a:latin typeface="나눔바른고딕" pitchFamily="50" charset="-127"/>
                <a:ea typeface="나눔바른고딕" pitchFamily="50" charset="-127"/>
              </a:endParaRPr>
            </a:p>
            <a:p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해당 </a:t>
              </a:r>
              <a:r>
                <a:rPr lang="en-US" altLang="ko-KR" sz="1600" dirty="0" smtClean="0">
                  <a:latin typeface="나눔바른고딕" pitchFamily="50" charset="-127"/>
                  <a:ea typeface="나눔바른고딕" pitchFamily="50" charset="-127"/>
                </a:rPr>
                <a:t>temperature</a:t>
              </a:r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에서의 </a:t>
              </a:r>
              <a:r>
                <a:rPr lang="en-US" altLang="ko-KR" sz="1600" dirty="0" smtClean="0">
                  <a:latin typeface="나눔바른고딕" pitchFamily="50" charset="-127"/>
                  <a:ea typeface="나눔바른고딕" pitchFamily="50" charset="-127"/>
                </a:rPr>
                <a:t>Newton method</a:t>
              </a:r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종료</a:t>
              </a:r>
              <a:endParaRPr lang="ko-KR" altLang="en-US" sz="1600" dirty="0">
                <a:latin typeface="나눔바른고딕" pitchFamily="50" charset="-127"/>
                <a:ea typeface="나눔바른고딕" pitchFamily="50" charset="-127"/>
              </a:endParaRPr>
            </a:p>
          </p:txBody>
        </p:sp>
      </p:grpSp>
      <p:grpSp>
        <p:nvGrpSpPr>
          <p:cNvPr id="15" name="그룹 14"/>
          <p:cNvGrpSpPr/>
          <p:nvPr/>
        </p:nvGrpSpPr>
        <p:grpSpPr>
          <a:xfrm>
            <a:off x="611560" y="2420888"/>
            <a:ext cx="7128792" cy="1440160"/>
            <a:chOff x="611560" y="2420888"/>
            <a:chExt cx="7128792" cy="1440160"/>
          </a:xfrm>
        </p:grpSpPr>
        <p:sp>
          <p:nvSpPr>
            <p:cNvPr id="6" name="액자 5"/>
            <p:cNvSpPr/>
            <p:nvPr/>
          </p:nvSpPr>
          <p:spPr>
            <a:xfrm>
              <a:off x="611560" y="2420888"/>
              <a:ext cx="2736304" cy="1440160"/>
            </a:xfrm>
            <a:prstGeom prst="frame">
              <a:avLst>
                <a:gd name="adj1" fmla="val 155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cxnSp>
          <p:nvCxnSpPr>
            <p:cNvPr id="12" name="직선 화살표 연결선 11"/>
            <p:cNvCxnSpPr/>
            <p:nvPr/>
          </p:nvCxnSpPr>
          <p:spPr>
            <a:xfrm>
              <a:off x="3347864" y="3140968"/>
              <a:ext cx="1296144" cy="0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4716016" y="2780928"/>
              <a:ext cx="30243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 smtClean="0">
                  <a:latin typeface="나눔바른고딕" pitchFamily="50" charset="-127"/>
                  <a:ea typeface="나눔바른고딕" pitchFamily="50" charset="-127"/>
                </a:rPr>
                <a:t>X</a:t>
              </a:r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값이 범위를 벗어나게 되면 </a:t>
              </a:r>
              <a:endParaRPr lang="en-US" altLang="ko-KR" sz="1600" dirty="0" smtClean="0">
                <a:latin typeface="나눔바른고딕" pitchFamily="50" charset="-127"/>
                <a:ea typeface="나눔바른고딕" pitchFamily="50" charset="-127"/>
              </a:endParaRPr>
            </a:p>
            <a:p>
              <a:r>
                <a:rPr lang="en-US" altLang="ko-KR" sz="1600" dirty="0" smtClean="0">
                  <a:latin typeface="나눔바른고딕" pitchFamily="50" charset="-127"/>
                  <a:ea typeface="나눔바른고딕" pitchFamily="50" charset="-127"/>
                </a:rPr>
                <a:t>0.0001</a:t>
              </a:r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이나 </a:t>
              </a:r>
              <a:r>
                <a:rPr lang="en-US" altLang="ko-KR" sz="1600" dirty="0" smtClean="0">
                  <a:latin typeface="나눔바른고딕" pitchFamily="50" charset="-127"/>
                  <a:ea typeface="나눔바른고딕" pitchFamily="50" charset="-127"/>
                </a:rPr>
                <a:t>0.9999</a:t>
              </a:r>
              <a:r>
                <a:rPr lang="ko-KR" altLang="en-US" sz="1600" dirty="0" smtClean="0">
                  <a:latin typeface="나눔바른고딕" pitchFamily="50" charset="-127"/>
                  <a:ea typeface="나눔바른고딕" pitchFamily="50" charset="-127"/>
                </a:rPr>
                <a:t>로 다시 지정</a:t>
              </a:r>
              <a:endParaRPr lang="ko-KR" altLang="en-US" sz="1600" dirty="0">
                <a:latin typeface="나눔바른고딕" pitchFamily="50" charset="-127"/>
                <a:ea typeface="나눔바른고딕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Result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484784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774"/>
          <a:stretch>
            <a:fillRect/>
          </a:stretch>
        </p:blipFill>
        <p:spPr bwMode="auto">
          <a:xfrm>
            <a:off x="467544" y="1772816"/>
            <a:ext cx="3672408" cy="43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7" y="2852936"/>
            <a:ext cx="5303395" cy="31876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 r="2672" b="20277"/>
          <a:stretch>
            <a:fillRect/>
          </a:stretch>
        </p:blipFill>
        <p:spPr bwMode="auto">
          <a:xfrm>
            <a:off x="179512" y="1628800"/>
            <a:ext cx="6192688" cy="208823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배달의민족 한나" pitchFamily="2" charset="-127"/>
                <a:ea typeface="배달의민족 한나" pitchFamily="2" charset="-127"/>
              </a:rPr>
              <a:t>Result</a:t>
            </a:r>
            <a:endParaRPr lang="ko-KR" altLang="en-US" dirty="0">
              <a:latin typeface="배달의민족 한나" pitchFamily="2" charset="-127"/>
              <a:ea typeface="배달의민족 한나" pitchFamily="2" charset="-127"/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23528" y="1484784"/>
            <a:ext cx="8496944" cy="0"/>
          </a:xfrm>
          <a:prstGeom prst="line">
            <a:avLst/>
          </a:prstGeom>
          <a:ln w="41275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 b="15353"/>
          <a:stretch>
            <a:fillRect/>
          </a:stretch>
        </p:blipFill>
        <p:spPr bwMode="auto">
          <a:xfrm>
            <a:off x="179512" y="2996952"/>
            <a:ext cx="6257925" cy="2088232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068960"/>
            <a:ext cx="6353175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55776" y="4509120"/>
            <a:ext cx="6296025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73</Words>
  <Application>Microsoft Office PowerPoint</Application>
  <PresentationFormat>화면 슬라이드 쇼(4:3)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소재수치해석 HW4 -Si-Ge2원계 상태도-</vt:lpstr>
      <vt:lpstr>Algorithm</vt:lpstr>
      <vt:lpstr>Code</vt:lpstr>
      <vt:lpstr>Result</vt:lpstr>
      <vt:lpstr>Result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HW4 -Si-Ge2원계 상태도-</dc:title>
  <dc:creator>User</dc:creator>
  <cp:lastModifiedBy>User</cp:lastModifiedBy>
  <cp:revision>5</cp:revision>
  <dcterms:created xsi:type="dcterms:W3CDTF">2017-03-29T17:06:35Z</dcterms:created>
  <dcterms:modified xsi:type="dcterms:W3CDTF">2017-03-29T17:42:25Z</dcterms:modified>
</cp:coreProperties>
</file>