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5" r:id="rId4"/>
  </p:sldMasterIdLst>
  <p:notesMasterIdLst>
    <p:notesMasterId r:id="rId18"/>
  </p:notesMasterIdLst>
  <p:sldIdLst>
    <p:sldId id="256" r:id="rId5"/>
    <p:sldId id="384" r:id="rId6"/>
    <p:sldId id="385" r:id="rId7"/>
    <p:sldId id="386" r:id="rId8"/>
    <p:sldId id="387" r:id="rId9"/>
    <p:sldId id="388" r:id="rId10"/>
    <p:sldId id="389" r:id="rId11"/>
    <p:sldId id="391" r:id="rId12"/>
    <p:sldId id="390" r:id="rId13"/>
    <p:sldId id="392" r:id="rId14"/>
    <p:sldId id="393" r:id="rId15"/>
    <p:sldId id="394" r:id="rId16"/>
    <p:sldId id="268" r:id="rId17"/>
  </p:sldIdLst>
  <p:sldSz cx="12192000" cy="6858000"/>
  <p:notesSz cx="6858000" cy="9144000"/>
  <p:embeddedFontLst>
    <p:embeddedFont>
      <p:font typeface="맑은 고딕" panose="020B0503020000020004" pitchFamily="34" charset="-127"/>
      <p:regular r:id="rId19"/>
      <p:bold r:id="rId20"/>
    </p:embeddedFont>
    <p:embeddedFont>
      <p:font typeface="맑은 고딕" panose="020B0503020000020004" pitchFamily="34" charset="-127"/>
      <p:regular r:id="rId19"/>
      <p:bold r:id="rId20"/>
    </p:embeddedFont>
    <p:embeddedFont>
      <p:font typeface="Bahnschrift Light Condensed" panose="020B0502040204020203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NanumMyeongjo" panose="02020603020101020101" pitchFamily="18" charset="-127"/>
      <p:regular r:id="rId27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노경미(신소재공학과)" initials="노" lastIdx="0" clrIdx="0">
    <p:extLst>
      <p:ext uri="{19B8F6BF-5375-455C-9EA6-DF929625EA0E}">
        <p15:presenceInfo xmlns:p15="http://schemas.microsoft.com/office/powerpoint/2012/main" userId="S-1-5-21-281553056-4242520381-253452709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7B4"/>
    <a:srgbClr val="FFFC00"/>
    <a:srgbClr val="FF7E79"/>
    <a:srgbClr val="4472C4"/>
    <a:srgbClr val="ED7D31"/>
    <a:srgbClr val="0000FD"/>
    <a:srgbClr val="C9005E"/>
    <a:srgbClr val="FF8AD8"/>
    <a:srgbClr val="73FDD6"/>
    <a:srgbClr val="2CA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1" autoAdjust="0"/>
    <p:restoredTop sz="93258"/>
  </p:normalViewPr>
  <p:slideViewPr>
    <p:cSldViewPr snapToGrid="0">
      <p:cViewPr>
        <p:scale>
          <a:sx n="100" d="100"/>
          <a:sy n="100" d="100"/>
        </p:scale>
        <p:origin x="792" y="1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9474AC01-33C5-421F-9E5B-5C70E43F2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A0EE6DF-0FF5-4945-8582-CD7E8005F5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C1D51-DDF2-4FC6-AB4C-F3907DD7B58D}" type="datetimeFigureOut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5CBD4726-8F61-4673-9C56-C2CAAF8BF3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F931B76D-7F61-478A-9514-06E368E34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0C1D03-5197-4CD7-ACFF-2887172298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49CCC3-D492-44E2-BC31-B57118FB2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E271C-C546-472C-AFB1-A26DBEB4AB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272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파생상품 옵션의 가격을 계산한 모델</a:t>
            </a:r>
            <a:endParaRPr kumimoji="1" lang="en-US" altLang="ko-Kore-KR" dirty="0"/>
          </a:p>
          <a:p>
            <a:r>
              <a:rPr kumimoji="1" lang="ko-Kore-KR" altLang="en-US" dirty="0"/>
              <a:t> </a:t>
            </a:r>
            <a:r>
              <a:rPr kumimoji="1" lang="en-US" altLang="ko-Kore-KR" dirty="0"/>
              <a:t>-</a:t>
            </a:r>
            <a:r>
              <a:rPr kumimoji="1" lang="en-US" altLang="ko-KR" dirty="0"/>
              <a:t>&gt; </a:t>
            </a:r>
            <a:r>
              <a:rPr kumimoji="1" lang="ko-KR" altLang="en-US" dirty="0"/>
              <a:t>확률적 미분을 이용했음</a:t>
            </a:r>
            <a:endParaRPr kumimoji="1" lang="en-US" altLang="ko-KR" dirty="0"/>
          </a:p>
          <a:p>
            <a:endParaRPr kumimoji="1" lang="en-US" altLang="ko-Kore-KR" dirty="0"/>
          </a:p>
          <a:p>
            <a:r>
              <a:rPr kumimoji="1" lang="ko-KR" altLang="en-US" dirty="0"/>
              <a:t>가정 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160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파생상품 옵션의 가격을 계산한 모델</a:t>
            </a:r>
            <a:endParaRPr kumimoji="1" lang="en-US" altLang="ko-Kore-KR" dirty="0"/>
          </a:p>
          <a:p>
            <a:r>
              <a:rPr kumimoji="1" lang="ko-Kore-KR" altLang="en-US" dirty="0"/>
              <a:t> </a:t>
            </a:r>
            <a:r>
              <a:rPr kumimoji="1" lang="en-US" altLang="ko-Kore-KR" dirty="0"/>
              <a:t>-</a:t>
            </a:r>
            <a:r>
              <a:rPr kumimoji="1" lang="en-US" altLang="ko-KR" dirty="0"/>
              <a:t>&gt; </a:t>
            </a:r>
            <a:r>
              <a:rPr kumimoji="1" lang="ko-KR" altLang="en-US" dirty="0"/>
              <a:t>확률적 미분을 이용했음</a:t>
            </a:r>
            <a:endParaRPr kumimoji="1" lang="en-US" altLang="ko-KR" dirty="0"/>
          </a:p>
          <a:p>
            <a:endParaRPr kumimoji="1" lang="en-US" altLang="ko-Kore-KR" dirty="0"/>
          </a:p>
          <a:p>
            <a:r>
              <a:rPr kumimoji="1" lang="ko-KR" altLang="en-US" dirty="0"/>
              <a:t>가정 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25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mass balance equation</a:t>
            </a:r>
            <a:r>
              <a:rPr kumimoji="1" lang="ko-Kore-KR" altLang="en-US" dirty="0"/>
              <a:t>을 푸는 것으로 시작 함 </a:t>
            </a:r>
            <a:r>
              <a:rPr kumimoji="1" lang="en-US" altLang="ko-Kore-KR" dirty="0"/>
              <a:t>=</a:t>
            </a:r>
            <a:r>
              <a:rPr kumimoji="1" lang="en-US" altLang="ko-KR" dirty="0"/>
              <a:t>&gt; </a:t>
            </a:r>
            <a:r>
              <a:rPr kumimoji="1" lang="ko-Kore-KR" altLang="en-US" dirty="0"/>
              <a:t>시간에 따른 농도 변화량 </a:t>
            </a:r>
            <a:r>
              <a:rPr kumimoji="1" lang="en-US" altLang="ko-Kore-KR" dirty="0"/>
              <a:t>= </a:t>
            </a:r>
            <a:r>
              <a:rPr kumimoji="1" lang="ko-Kore-KR" altLang="en-US" dirty="0"/>
              <a:t>확산 유속의 변화량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44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mass balance equation</a:t>
            </a:r>
            <a:r>
              <a:rPr kumimoji="1" lang="ko-Kore-KR" altLang="en-US" dirty="0"/>
              <a:t>을 푸는 것으로 시작 함 </a:t>
            </a:r>
            <a:r>
              <a:rPr kumimoji="1" lang="en-US" altLang="ko-Kore-KR" dirty="0"/>
              <a:t>=</a:t>
            </a:r>
            <a:r>
              <a:rPr kumimoji="1" lang="en-US" altLang="ko-KR" dirty="0"/>
              <a:t>&gt; </a:t>
            </a:r>
            <a:r>
              <a:rPr kumimoji="1" lang="ko-Kore-KR" altLang="en-US" dirty="0"/>
              <a:t>시간에 따른 농도 변화량 </a:t>
            </a:r>
            <a:r>
              <a:rPr kumimoji="1" lang="en-US" altLang="ko-Kore-KR" dirty="0"/>
              <a:t>= </a:t>
            </a:r>
            <a:r>
              <a:rPr kumimoji="1" lang="ko-Kore-KR" altLang="en-US" dirty="0"/>
              <a:t>확산 유속의 변화량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mass balance equation</a:t>
            </a:r>
            <a:r>
              <a:rPr kumimoji="1" lang="ko-Kore-KR" altLang="en-US" dirty="0"/>
              <a:t>을 푸는 것으로 시작 함 </a:t>
            </a:r>
            <a:r>
              <a:rPr kumimoji="1" lang="en-US" altLang="ko-Kore-KR" dirty="0"/>
              <a:t>=</a:t>
            </a:r>
            <a:r>
              <a:rPr kumimoji="1" lang="en-US" altLang="ko-KR" dirty="0"/>
              <a:t>&gt; </a:t>
            </a:r>
            <a:r>
              <a:rPr kumimoji="1" lang="ko-Kore-KR" altLang="en-US" dirty="0"/>
              <a:t>시간에 따른 농도 변화량 </a:t>
            </a:r>
            <a:r>
              <a:rPr kumimoji="1" lang="en-US" altLang="ko-Kore-KR" dirty="0"/>
              <a:t>= </a:t>
            </a:r>
            <a:r>
              <a:rPr kumimoji="1" lang="ko-Kore-KR" altLang="en-US" dirty="0"/>
              <a:t>확산 유속의 변화량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20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mass balance equation</a:t>
            </a:r>
            <a:r>
              <a:rPr kumimoji="1" lang="ko-Kore-KR" altLang="en-US" dirty="0"/>
              <a:t>을 푸는 것으로 시작 함 </a:t>
            </a:r>
            <a:r>
              <a:rPr kumimoji="1" lang="en-US" altLang="ko-Kore-KR" dirty="0"/>
              <a:t>=</a:t>
            </a:r>
            <a:r>
              <a:rPr kumimoji="1" lang="en-US" altLang="ko-KR" dirty="0"/>
              <a:t>&gt; </a:t>
            </a:r>
            <a:r>
              <a:rPr kumimoji="1" lang="ko-Kore-KR" altLang="en-US" dirty="0"/>
              <a:t>시간에 따른 농도 변화량 </a:t>
            </a:r>
            <a:r>
              <a:rPr kumimoji="1" lang="en-US" altLang="ko-Kore-KR" dirty="0"/>
              <a:t>= </a:t>
            </a:r>
            <a:r>
              <a:rPr kumimoji="1" lang="ko-Kore-KR" altLang="en-US" dirty="0"/>
              <a:t>확산 유속의 변화량 </a:t>
            </a:r>
            <a:endParaRPr kumimoji="1" lang="en-US" altLang="ko-Kore-KR" dirty="0"/>
          </a:p>
          <a:p>
            <a:endParaRPr kumimoji="1" lang="en-US" altLang="ko-Kore-KR" dirty="0"/>
          </a:p>
          <a:p>
            <a:r>
              <a:rPr kumimoji="1" lang="ko-Kore-KR" altLang="en-US" dirty="0"/>
              <a:t>질량백분율으로 다시 환산해서 그림 그림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63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mass balance equation</a:t>
            </a:r>
            <a:r>
              <a:rPr kumimoji="1" lang="ko-Kore-KR" altLang="en-US" dirty="0"/>
              <a:t>을 푸는 것으로 시작 함 </a:t>
            </a:r>
            <a:r>
              <a:rPr kumimoji="1" lang="en-US" altLang="ko-Kore-KR" dirty="0"/>
              <a:t>=</a:t>
            </a:r>
            <a:r>
              <a:rPr kumimoji="1" lang="en-US" altLang="ko-KR" dirty="0"/>
              <a:t>&gt; </a:t>
            </a:r>
            <a:r>
              <a:rPr kumimoji="1" lang="ko-Kore-KR" altLang="en-US" dirty="0"/>
              <a:t>시간에 따른 농도 변화량 </a:t>
            </a:r>
            <a:r>
              <a:rPr kumimoji="1" lang="en-US" altLang="ko-Kore-KR" dirty="0"/>
              <a:t>= </a:t>
            </a:r>
            <a:r>
              <a:rPr kumimoji="1" lang="ko-Kore-KR" altLang="en-US" dirty="0"/>
              <a:t>확산 유속의 변화량 </a:t>
            </a:r>
            <a:endParaRPr kumimoji="1" lang="en-US" altLang="ko-Kore-KR" dirty="0"/>
          </a:p>
          <a:p>
            <a:endParaRPr kumimoji="1" lang="en-US" altLang="ko-Kore-KR" dirty="0"/>
          </a:p>
          <a:p>
            <a:endParaRPr kumimoji="1" lang="en-US" altLang="ko-Kore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ore-KR" altLang="en-US" dirty="0"/>
              <a:t>질량백분율으로 다시 환산해서 그림 그림</a:t>
            </a:r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1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mass balance equation</a:t>
            </a:r>
            <a:r>
              <a:rPr kumimoji="1" lang="ko-Kore-KR" altLang="en-US" dirty="0"/>
              <a:t>을 푸는 것으로 시작 함 </a:t>
            </a:r>
            <a:r>
              <a:rPr kumimoji="1" lang="en-US" altLang="ko-Kore-KR" dirty="0"/>
              <a:t>=</a:t>
            </a:r>
            <a:r>
              <a:rPr kumimoji="1" lang="en-US" altLang="ko-KR" dirty="0"/>
              <a:t>&gt; </a:t>
            </a:r>
            <a:r>
              <a:rPr kumimoji="1" lang="ko-Kore-KR" altLang="en-US" dirty="0"/>
              <a:t>시간에 따른 농도 변화량 </a:t>
            </a:r>
            <a:r>
              <a:rPr kumimoji="1" lang="en-US" altLang="ko-Kore-KR" dirty="0"/>
              <a:t>= </a:t>
            </a:r>
            <a:r>
              <a:rPr kumimoji="1" lang="ko-Kore-KR" altLang="en-US" dirty="0"/>
              <a:t>확산 유속의 변화량 </a:t>
            </a:r>
            <a:endParaRPr kumimoji="1" lang="en-US" altLang="ko-Kore-KR" dirty="0"/>
          </a:p>
          <a:p>
            <a:endParaRPr kumimoji="1" lang="en-US" altLang="ko-Kore-KR" dirty="0"/>
          </a:p>
          <a:p>
            <a:endParaRPr kumimoji="1" lang="en-US" altLang="ko-Kore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ore-KR" altLang="en-US" dirty="0"/>
              <a:t>질량백분율으로 다시 환산해서 그림 그림</a:t>
            </a:r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52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파생상품 옵션의 가격을 계산한 모델</a:t>
            </a:r>
            <a:endParaRPr kumimoji="1" lang="en-US" altLang="ko-Kore-KR" dirty="0"/>
          </a:p>
          <a:p>
            <a:r>
              <a:rPr kumimoji="1" lang="ko-Kore-KR" altLang="en-US" dirty="0"/>
              <a:t> </a:t>
            </a:r>
            <a:r>
              <a:rPr kumimoji="1" lang="en-US" altLang="ko-Kore-KR" dirty="0"/>
              <a:t>-</a:t>
            </a:r>
            <a:r>
              <a:rPr kumimoji="1" lang="en-US" altLang="ko-KR" dirty="0"/>
              <a:t>&gt; </a:t>
            </a:r>
            <a:r>
              <a:rPr kumimoji="1" lang="ko-KR" altLang="en-US" dirty="0"/>
              <a:t>확률적 미분을 이용했음</a:t>
            </a:r>
            <a:endParaRPr kumimoji="1" lang="en-US" altLang="ko-KR" dirty="0"/>
          </a:p>
          <a:p>
            <a:endParaRPr kumimoji="1" lang="en-US" altLang="ko-Kore-KR" dirty="0"/>
          </a:p>
          <a:p>
            <a:r>
              <a:rPr kumimoji="1" lang="ko-KR" altLang="en-US" dirty="0"/>
              <a:t>가정 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75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파생상품 옵션의 가격을 계산한 모델</a:t>
            </a:r>
            <a:endParaRPr kumimoji="1" lang="en-US" altLang="ko-Kore-KR" dirty="0"/>
          </a:p>
          <a:p>
            <a:r>
              <a:rPr kumimoji="1" lang="ko-Kore-KR" altLang="en-US" dirty="0"/>
              <a:t> </a:t>
            </a:r>
            <a:r>
              <a:rPr kumimoji="1" lang="en-US" altLang="ko-Kore-KR" dirty="0"/>
              <a:t>-</a:t>
            </a:r>
            <a:r>
              <a:rPr kumimoji="1" lang="en-US" altLang="ko-KR" dirty="0"/>
              <a:t>&gt; </a:t>
            </a:r>
            <a:r>
              <a:rPr kumimoji="1" lang="ko-KR" altLang="en-US" dirty="0"/>
              <a:t>확률적 미분을 이용했음</a:t>
            </a:r>
            <a:endParaRPr kumimoji="1" lang="en-US" altLang="ko-KR" dirty="0"/>
          </a:p>
          <a:p>
            <a:endParaRPr kumimoji="1" lang="en-US" altLang="ko-Kore-KR" dirty="0"/>
          </a:p>
          <a:p>
            <a:r>
              <a:rPr kumimoji="1" lang="ko-KR" altLang="en-US" dirty="0"/>
              <a:t>가정 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58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CC8-F41D-4F29-892B-E22672F3C6AA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77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1D8A-3E5C-49FF-95CC-5398007C25DF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37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5C7-850E-400F-B331-49850A609924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83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CE3-DB38-4E6F-9A42-191E7AA68CF7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26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B67F-818E-46B2-A1B8-147DD1B13450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85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1CCE-8543-4068-AAF1-5EC0486A3417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0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8CA-E15D-4C28-A85F-C7C32B1905CD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0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EC1-70E5-4BA3-A720-4F1EF27EEC2E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60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B31-39F1-40E2-8926-C24A8A71C99C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12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02D9-8EA5-482C-B750-51218F87B260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83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16D-2783-46D6-89F5-4F4A41151D05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39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ECB3-1612-4AE5-9B1D-1ECB4A75BC64}" type="datetime1">
              <a:rPr lang="ko-KR" altLang="en-US" smtClean="0"/>
              <a:t>2021. 12. 15.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5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anumMyeongjo" panose="02020603020101020101" pitchFamily="18" charset="-127"/>
          <a:ea typeface="NanumMyeongjo" panose="0202060302010102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Myeongjo" panose="02020603020101020101" pitchFamily="18" charset="-127"/>
          <a:ea typeface="NanumMyeongjo" panose="02020603020101020101" pitchFamily="18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Myeongjo" panose="02020603020101020101" pitchFamily="18" charset="-127"/>
          <a:ea typeface="NanumMyeongjo" panose="02020603020101020101" pitchFamily="18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Myeongjo" panose="02020603020101020101" pitchFamily="18" charset="-127"/>
          <a:ea typeface="NanumMyeongjo" panose="02020603020101020101" pitchFamily="18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Myeongjo" panose="02020603020101020101" pitchFamily="18" charset="-127"/>
          <a:ea typeface="NanumMyeongjo" panose="02020603020101020101" pitchFamily="18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Myeongjo" panose="02020603020101020101" pitchFamily="18" charset="-127"/>
          <a:ea typeface="NanumMyeongjo" panose="0202060302010102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.sv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3.sv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3.sv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.sv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별이 빛나는 밤하늘">
            <a:extLst>
              <a:ext uri="{FF2B5EF4-FFF2-40B4-BE49-F238E27FC236}">
                <a16:creationId xmlns:a16="http://schemas.microsoft.com/office/drawing/2014/main" id="{1142EBAA-7788-2742-9796-0E781B7D8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6" b="1"/>
          <a:stretch/>
        </p:blipFill>
        <p:spPr>
          <a:xfrm>
            <a:off x="1219195" y="1526329"/>
            <a:ext cx="9932565" cy="341373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E130EFA1-7CC3-4840-9186-0A54022CA01E}"/>
              </a:ext>
            </a:extLst>
          </p:cNvPr>
          <p:cNvSpPr/>
          <p:nvPr/>
        </p:nvSpPr>
        <p:spPr>
          <a:xfrm>
            <a:off x="1143970" y="3951914"/>
            <a:ext cx="10174819" cy="2609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B70FB72-4469-4A11-9ADA-F4BE74ED3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7" y="1562582"/>
            <a:ext cx="9932565" cy="235307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ko-KR" sz="4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Final:</a:t>
            </a:r>
            <a:br>
              <a:rPr lang="en-US" altLang="ko-KR" sz="4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altLang="ko-KR" sz="4400" b="1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Darken’s</a:t>
            </a:r>
            <a:r>
              <a:rPr lang="en-US" altLang="ko-KR" sz="4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Uphill Diffusion</a:t>
            </a:r>
            <a:endParaRPr lang="ko-KR" altLang="en-US" sz="4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9E25E0-7CB7-4724-AF4E-6F88F269723F}"/>
              </a:ext>
            </a:extLst>
          </p:cNvPr>
          <p:cNvSpPr txBox="1"/>
          <p:nvPr/>
        </p:nvSpPr>
        <p:spPr>
          <a:xfrm>
            <a:off x="3271504" y="4646336"/>
            <a:ext cx="5648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Kyungmi</a:t>
            </a:r>
            <a:r>
              <a:rPr lang="en-US" altLang="ko-KR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Noh </a:t>
            </a:r>
            <a:br>
              <a:rPr lang="en-US" altLang="ko-KR" sz="2400" b="1" i="1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altLang="ko-KR" sz="1200" b="1" i="1" u="sng" dirty="0">
                <a:solidFill>
                  <a:schemeClr val="bg1">
                    <a:lumMod val="6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(*Email :{</a:t>
            </a:r>
            <a:r>
              <a:rPr lang="en-US" altLang="ko-KR" sz="1200" b="1" i="1" u="sng" dirty="0" err="1">
                <a:solidFill>
                  <a:schemeClr val="bg1">
                    <a:lumMod val="6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nkyungmi</a:t>
            </a:r>
            <a:r>
              <a:rPr lang="en-US" altLang="ko-KR" sz="1200" b="1" i="1" u="sng" dirty="0">
                <a:solidFill>
                  <a:schemeClr val="bg1">
                    <a:lumMod val="6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}@</a:t>
            </a:r>
            <a:r>
              <a:rPr lang="en-US" altLang="ko-KR" sz="1200" b="1" i="1" u="sng" dirty="0" err="1">
                <a:solidFill>
                  <a:schemeClr val="bg1">
                    <a:lumMod val="6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postech.ac.kr</a:t>
            </a:r>
            <a:r>
              <a:rPr lang="en-US" altLang="ko-KR" sz="1200" b="1" i="1" u="sng" dirty="0">
                <a:solidFill>
                  <a:schemeClr val="bg1">
                    <a:lumMod val="6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pPr algn="ctr"/>
            <a:endParaRPr lang="en-US" altLang="ko-KR" sz="2000" b="1" i="1" u="sng" dirty="0">
              <a:solidFill>
                <a:schemeClr val="bg1">
                  <a:lumMod val="6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US" altLang="ko-KR" sz="2000" b="1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Department of Materials Science and Engineering, POSTECH</a:t>
            </a:r>
            <a:endParaRPr lang="en-US" altLang="ko-KR" sz="1200" b="1" i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210A80-4533-3D4E-8A25-391551A69E83}"/>
              </a:ext>
            </a:extLst>
          </p:cNvPr>
          <p:cNvSpPr/>
          <p:nvPr/>
        </p:nvSpPr>
        <p:spPr>
          <a:xfrm>
            <a:off x="1219196" y="2329"/>
            <a:ext cx="9932565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슬라이드 번호 개체 틀 3">
            <a:extLst>
              <a:ext uri="{FF2B5EF4-FFF2-40B4-BE49-F238E27FC236}">
                <a16:creationId xmlns:a16="http://schemas.microsoft.com/office/drawing/2014/main" id="{71544D5B-6885-7C4E-8589-8163D9D5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fld>
            <a:endParaRPr lang="ko-KR" altLang="en-US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8435F-37C5-ED48-861F-7FD90F117342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D9224B5A-5945-3A4A-A5A6-861D9FDB1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9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10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49550" y="934410"/>
            <a:ext cx="12066250" cy="5646147"/>
          </a:xfrm>
          <a:prstGeom prst="roundRect">
            <a:avLst>
              <a:gd name="adj" fmla="val 444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925E96D0-6F89-5A43-8DE4-BBBEA0849E98}"/>
              </a:ext>
            </a:extLst>
          </p:cNvPr>
          <p:cNvSpPr/>
          <p:nvPr/>
        </p:nvSpPr>
        <p:spPr>
          <a:xfrm>
            <a:off x="499039" y="89232"/>
            <a:ext cx="11193921" cy="772448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88FDC942-309E-D94F-A8AC-C1A2CDA5B028}"/>
              </a:ext>
            </a:extLst>
          </p:cNvPr>
          <p:cNvSpPr txBox="1">
            <a:spLocks/>
          </p:cNvSpPr>
          <p:nvPr/>
        </p:nvSpPr>
        <p:spPr>
          <a:xfrm>
            <a:off x="621110" y="177049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자유주제</a:t>
            </a:r>
            <a:r>
              <a:rPr lang="en-US" altLang="ko-KR" sz="4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Lasso regression</a:t>
            </a:r>
            <a:endParaRPr lang="ko-KR" altLang="en-US" sz="4000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BF87FB-2713-A24E-BEC9-1F3CBB5AB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599" y="2211077"/>
            <a:ext cx="5524500" cy="24358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D0E3E49-E7EF-6D44-8A3B-56464B434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3210" y="1560269"/>
            <a:ext cx="2752240" cy="36494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2B944-C9EC-B248-8D32-43F9232EC8EC}"/>
                  </a:ext>
                </a:extLst>
              </p:cNvPr>
              <p:cNvSpPr txBox="1"/>
              <p:nvPr/>
            </p:nvSpPr>
            <p:spPr>
              <a:xfrm>
                <a:off x="1547523" y="1190937"/>
                <a:ext cx="9070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KR" dirty="0"/>
                  <a:t>objective of linear regression : </a:t>
                </a:r>
                <a:r>
                  <a:rPr kumimoji="1" lang="ko-Kore-KR" altLang="en-US" dirty="0"/>
                  <a:t>주어진 </a:t>
                </a:r>
                <a:r>
                  <a:rPr kumimoji="1" lang="en-US" altLang="ko-Kore-KR" dirty="0"/>
                  <a:t>data (</a:t>
                </a:r>
                <a:r>
                  <a:rPr kumimoji="1" lang="en-US" altLang="ko-Kore-KR" dirty="0" err="1"/>
                  <a:t>x,y</a:t>
                </a:r>
                <a:r>
                  <a:rPr kumimoji="1" lang="en-US" altLang="ko-Kore-KR" dirty="0"/>
                  <a:t>)</a:t>
                </a:r>
                <a:r>
                  <a:rPr kumimoji="1" lang="ko-Kore-KR" altLang="en-US" dirty="0"/>
                  <a:t>의 </a:t>
                </a:r>
                <a:r>
                  <a:rPr kumimoji="1" lang="en-US" altLang="ko-Kore-KR" dirty="0"/>
                  <a:t>linear</a:t>
                </a:r>
                <a:r>
                  <a:rPr kumimoji="1" lang="ko-Kore-KR" altLang="en-US" dirty="0"/>
                  <a:t>한 관계를 가장 잘</a:t>
                </a:r>
                <a:r>
                  <a:rPr kumimoji="1" lang="en-US" altLang="ko-Kore-KR" dirty="0"/>
                  <a:t> </a:t>
                </a:r>
                <a:r>
                  <a:rPr kumimoji="1" lang="ko-Kore-KR" altLang="en-US" dirty="0"/>
                  <a:t> 표현하는 </a:t>
                </a:r>
                <a14:m>
                  <m:oMath xmlns:m="http://schemas.openxmlformats.org/officeDocument/2006/math">
                    <m:r>
                      <a:rPr kumimoji="1" lang="en-US" altLang="ko-Kore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ko-Kore-KR" altLang="en-US" dirty="0"/>
                  <a:t> 탐색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2B944-C9EC-B248-8D32-43F9232E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523" y="1190937"/>
                <a:ext cx="9070304" cy="369332"/>
              </a:xfrm>
              <a:prstGeom prst="rect">
                <a:avLst/>
              </a:prstGeom>
              <a:blipFill>
                <a:blip r:embed="rId7"/>
                <a:stretch>
                  <a:fillRect l="-559" t="-10000" b="-2666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직사각형 1">
            <a:extLst>
              <a:ext uri="{FF2B5EF4-FFF2-40B4-BE49-F238E27FC236}">
                <a16:creationId xmlns:a16="http://schemas.microsoft.com/office/drawing/2014/main" id="{B6B2AAE0-FDC8-2C44-9F6F-3058DECE01F0}"/>
              </a:ext>
            </a:extLst>
          </p:cNvPr>
          <p:cNvSpPr/>
          <p:nvPr/>
        </p:nvSpPr>
        <p:spPr>
          <a:xfrm>
            <a:off x="3467100" y="3757483"/>
            <a:ext cx="1320800" cy="889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5" name="아래쪽 화살표[D] 14">
            <a:extLst>
              <a:ext uri="{FF2B5EF4-FFF2-40B4-BE49-F238E27FC236}">
                <a16:creationId xmlns:a16="http://schemas.microsoft.com/office/drawing/2014/main" id="{788E33D8-96FB-6C48-B295-D5C3847FDC48}"/>
              </a:ext>
            </a:extLst>
          </p:cNvPr>
          <p:cNvSpPr/>
          <p:nvPr/>
        </p:nvSpPr>
        <p:spPr>
          <a:xfrm rot="16200000">
            <a:off x="6114033" y="3917131"/>
            <a:ext cx="484632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5836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11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49550" y="934410"/>
            <a:ext cx="12066250" cy="5646147"/>
          </a:xfrm>
          <a:prstGeom prst="roundRect">
            <a:avLst>
              <a:gd name="adj" fmla="val 444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925E96D0-6F89-5A43-8DE4-BBBEA0849E98}"/>
              </a:ext>
            </a:extLst>
          </p:cNvPr>
          <p:cNvSpPr/>
          <p:nvPr/>
        </p:nvSpPr>
        <p:spPr>
          <a:xfrm>
            <a:off x="499039" y="89232"/>
            <a:ext cx="11193921" cy="772448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88FDC942-309E-D94F-A8AC-C1A2CDA5B028}"/>
              </a:ext>
            </a:extLst>
          </p:cNvPr>
          <p:cNvSpPr txBox="1">
            <a:spLocks/>
          </p:cNvSpPr>
          <p:nvPr/>
        </p:nvSpPr>
        <p:spPr>
          <a:xfrm>
            <a:off x="621110" y="177049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자유주제</a:t>
            </a:r>
            <a:r>
              <a:rPr lang="en-US" altLang="ko-KR" sz="4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Lasso regression</a:t>
            </a:r>
            <a:endParaRPr lang="ko-KR" altLang="en-US" sz="4000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BF87FB-2713-A24E-BEC9-1F3CBB5AB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787856"/>
            <a:ext cx="5524500" cy="2435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2B944-C9EC-B248-8D32-43F9232EC8EC}"/>
                  </a:ext>
                </a:extLst>
              </p:cNvPr>
              <p:cNvSpPr txBox="1"/>
              <p:nvPr/>
            </p:nvSpPr>
            <p:spPr>
              <a:xfrm>
                <a:off x="1547523" y="1190937"/>
                <a:ext cx="9070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KR" dirty="0"/>
                  <a:t>objective of linear regression : </a:t>
                </a:r>
                <a:r>
                  <a:rPr kumimoji="1" lang="ko-Kore-KR" altLang="en-US" dirty="0"/>
                  <a:t>주어진 </a:t>
                </a:r>
                <a:r>
                  <a:rPr kumimoji="1" lang="en-US" altLang="ko-Kore-KR" dirty="0"/>
                  <a:t>data (</a:t>
                </a:r>
                <a:r>
                  <a:rPr kumimoji="1" lang="en-US" altLang="ko-Kore-KR" dirty="0" err="1"/>
                  <a:t>x,y</a:t>
                </a:r>
                <a:r>
                  <a:rPr kumimoji="1" lang="en-US" altLang="ko-Kore-KR" dirty="0"/>
                  <a:t>)</a:t>
                </a:r>
                <a:r>
                  <a:rPr kumimoji="1" lang="ko-Kore-KR" altLang="en-US" dirty="0"/>
                  <a:t>의 </a:t>
                </a:r>
                <a:r>
                  <a:rPr kumimoji="1" lang="en-US" altLang="ko-Kore-KR" dirty="0"/>
                  <a:t>linear</a:t>
                </a:r>
                <a:r>
                  <a:rPr kumimoji="1" lang="ko-Kore-KR" altLang="en-US" dirty="0"/>
                  <a:t>한 관계를 가장 잘</a:t>
                </a:r>
                <a:r>
                  <a:rPr kumimoji="1" lang="en-US" altLang="ko-Kore-KR" dirty="0"/>
                  <a:t> </a:t>
                </a:r>
                <a:r>
                  <a:rPr kumimoji="1" lang="ko-Kore-KR" altLang="en-US" dirty="0"/>
                  <a:t> 표현하는 </a:t>
                </a:r>
                <a14:m>
                  <m:oMath xmlns:m="http://schemas.openxmlformats.org/officeDocument/2006/math">
                    <m:r>
                      <a:rPr kumimoji="1" lang="en-US" altLang="ko-Kore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ko-Kore-KR" altLang="en-US" dirty="0"/>
                  <a:t> 탐색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2B944-C9EC-B248-8D32-43F9232E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523" y="1190937"/>
                <a:ext cx="9070304" cy="369332"/>
              </a:xfrm>
              <a:prstGeom prst="rect">
                <a:avLst/>
              </a:prstGeom>
              <a:blipFill>
                <a:blip r:embed="rId6"/>
                <a:stretch>
                  <a:fillRect l="-559" t="-10000" b="-2666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직사각형 1">
            <a:extLst>
              <a:ext uri="{FF2B5EF4-FFF2-40B4-BE49-F238E27FC236}">
                <a16:creationId xmlns:a16="http://schemas.microsoft.com/office/drawing/2014/main" id="{B6B2AAE0-FDC8-2C44-9F6F-3058DECE01F0}"/>
              </a:ext>
            </a:extLst>
          </p:cNvPr>
          <p:cNvSpPr/>
          <p:nvPr/>
        </p:nvSpPr>
        <p:spPr>
          <a:xfrm>
            <a:off x="2794001" y="4334262"/>
            <a:ext cx="1320800" cy="889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C00DAA-99A8-4F43-83B2-5D0FFCC8B9FD}"/>
                  </a:ext>
                </a:extLst>
              </p:cNvPr>
              <p:cNvSpPr txBox="1"/>
              <p:nvPr/>
            </p:nvSpPr>
            <p:spPr>
              <a:xfrm>
                <a:off x="7807196" y="1800656"/>
                <a:ext cx="26923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KR" b="1" dirty="0"/>
                  <a:t>Single predictor (</a:t>
                </a:r>
                <a14:m>
                  <m:oMath xmlns:m="http://schemas.openxmlformats.org/officeDocument/2006/math">
                    <m:r>
                      <a:rPr kumimoji="1" lang="en-US" altLang="ko-Kore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en-US" altLang="ko-Kore-KR" b="1" dirty="0"/>
                  <a:t> ∈ R^1) </a:t>
                </a:r>
                <a:endParaRPr kumimoji="1" lang="ko-Kore-KR" altLang="en-US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C00DAA-99A8-4F43-83B2-5D0FFCC8B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196" y="1800656"/>
                <a:ext cx="2692340" cy="369332"/>
              </a:xfrm>
              <a:prstGeom prst="rect">
                <a:avLst/>
              </a:prstGeom>
              <a:blipFill>
                <a:blip r:embed="rId7"/>
                <a:stretch>
                  <a:fillRect l="-1878" t="-6667" r="-939" b="-2666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5A056E20-97F8-B64F-AE6B-59F54A04A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7950" y="2247475"/>
            <a:ext cx="4597400" cy="14590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7C86AD-678E-6F4B-B5BF-797B1BD0C2EF}"/>
                  </a:ext>
                </a:extLst>
              </p:cNvPr>
              <p:cNvSpPr txBox="1"/>
              <p:nvPr/>
            </p:nvSpPr>
            <p:spPr>
              <a:xfrm>
                <a:off x="7696827" y="4149596"/>
                <a:ext cx="29424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KR" b="1" dirty="0"/>
                  <a:t>Multiple predictor (</a:t>
                </a:r>
                <a14:m>
                  <m:oMath xmlns:m="http://schemas.openxmlformats.org/officeDocument/2006/math">
                    <m:r>
                      <a:rPr kumimoji="1" lang="en-US" altLang="ko-Kore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en-US" altLang="ko-Kore-KR" b="1" dirty="0"/>
                  <a:t> ∈ </a:t>
                </a:r>
                <a:r>
                  <a:rPr kumimoji="1" lang="en-US" altLang="ko-Kore-KR" b="1" dirty="0" err="1"/>
                  <a:t>R^n</a:t>
                </a:r>
                <a:r>
                  <a:rPr kumimoji="1" lang="en-US" altLang="ko-Kore-KR" b="1" dirty="0"/>
                  <a:t>) </a:t>
                </a:r>
                <a:endParaRPr kumimoji="1" lang="ko-Kore-KR" altLang="en-US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7C86AD-678E-6F4B-B5BF-797B1BD0C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827" y="4149596"/>
                <a:ext cx="2942409" cy="369332"/>
              </a:xfrm>
              <a:prstGeom prst="rect">
                <a:avLst/>
              </a:prstGeom>
              <a:blipFill>
                <a:blip r:embed="rId9"/>
                <a:stretch>
                  <a:fillRect l="-2155" t="-6667" r="-862" b="-2666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1052000B-009E-4C48-AEE2-BF60748098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6793" y="4481135"/>
            <a:ext cx="5001686" cy="1219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2C8581-8B5B-CC46-B765-E3CD448A5ED1}"/>
              </a:ext>
            </a:extLst>
          </p:cNvPr>
          <p:cNvSpPr txBox="1"/>
          <p:nvPr/>
        </p:nvSpPr>
        <p:spPr>
          <a:xfrm>
            <a:off x="7469355" y="6031835"/>
            <a:ext cx="359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u="sng" dirty="0"/>
              <a:t>coordinate-wise calculation needed!</a:t>
            </a:r>
            <a:endParaRPr kumimoji="1" lang="ko-Kore-KR" altLang="en-US" u="sng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FF65257-0B09-4149-B5E1-C8BCBDC6A6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4336" y="5300876"/>
            <a:ext cx="2235200" cy="7323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2FF5BE-B239-1043-9296-1A54DF762910}"/>
              </a:ext>
            </a:extLst>
          </p:cNvPr>
          <p:cNvSpPr txBox="1"/>
          <p:nvPr/>
        </p:nvSpPr>
        <p:spPr>
          <a:xfrm>
            <a:off x="8197407" y="3620089"/>
            <a:ext cx="214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u="sng" dirty="0"/>
              <a:t>explicit answer exist</a:t>
            </a:r>
            <a:endParaRPr kumimoji="1" lang="ko-Kore-KR" altLang="en-US" u="sng" dirty="0"/>
          </a:p>
        </p:txBody>
      </p:sp>
      <p:sp>
        <p:nvSpPr>
          <p:cNvPr id="21" name="모서리가 둥근 직사각형 20">
            <a:extLst>
              <a:ext uri="{FF2B5EF4-FFF2-40B4-BE49-F238E27FC236}">
                <a16:creationId xmlns:a16="http://schemas.microsoft.com/office/drawing/2014/main" id="{7A90020F-7A1F-4840-9F7E-BEE41F72A53E}"/>
              </a:ext>
            </a:extLst>
          </p:cNvPr>
          <p:cNvSpPr/>
          <p:nvPr/>
        </p:nvSpPr>
        <p:spPr>
          <a:xfrm>
            <a:off x="6501649" y="1753351"/>
            <a:ext cx="5360151" cy="1861757"/>
          </a:xfrm>
          <a:prstGeom prst="roundRect">
            <a:avLst/>
          </a:prstGeom>
          <a:noFill/>
          <a:ln w="28575">
            <a:solidFill>
              <a:srgbClr val="1F7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3" name="모서리가 둥근 직사각형 22">
            <a:extLst>
              <a:ext uri="{FF2B5EF4-FFF2-40B4-BE49-F238E27FC236}">
                <a16:creationId xmlns:a16="http://schemas.microsoft.com/office/drawing/2014/main" id="{2F24E0BB-DF36-C24D-A80A-244FE40F6E94}"/>
              </a:ext>
            </a:extLst>
          </p:cNvPr>
          <p:cNvSpPr/>
          <p:nvPr/>
        </p:nvSpPr>
        <p:spPr>
          <a:xfrm>
            <a:off x="6513598" y="4069463"/>
            <a:ext cx="5360151" cy="1861757"/>
          </a:xfrm>
          <a:prstGeom prst="roundRect">
            <a:avLst/>
          </a:prstGeom>
          <a:noFill/>
          <a:ln w="28575">
            <a:solidFill>
              <a:srgbClr val="1F7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1151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12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49550" y="934410"/>
            <a:ext cx="12066250" cy="5646147"/>
          </a:xfrm>
          <a:prstGeom prst="roundRect">
            <a:avLst>
              <a:gd name="adj" fmla="val 444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925E96D0-6F89-5A43-8DE4-BBBEA0849E98}"/>
              </a:ext>
            </a:extLst>
          </p:cNvPr>
          <p:cNvSpPr/>
          <p:nvPr/>
        </p:nvSpPr>
        <p:spPr>
          <a:xfrm>
            <a:off x="499039" y="89232"/>
            <a:ext cx="11193921" cy="772448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88FDC942-309E-D94F-A8AC-C1A2CDA5B028}"/>
              </a:ext>
            </a:extLst>
          </p:cNvPr>
          <p:cNvSpPr txBox="1">
            <a:spLocks/>
          </p:cNvSpPr>
          <p:nvPr/>
        </p:nvSpPr>
        <p:spPr>
          <a:xfrm>
            <a:off x="621110" y="177049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자유주제</a:t>
            </a:r>
            <a:r>
              <a:rPr lang="en-US" altLang="ko-KR" sz="4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Lasso regression</a:t>
            </a:r>
            <a:endParaRPr lang="ko-KR" altLang="en-US" sz="4000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2B944-C9EC-B248-8D32-43F9232EC8EC}"/>
                  </a:ext>
                </a:extLst>
              </p:cNvPr>
              <p:cNvSpPr txBox="1"/>
              <p:nvPr/>
            </p:nvSpPr>
            <p:spPr>
              <a:xfrm>
                <a:off x="1547523" y="1190937"/>
                <a:ext cx="9070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KR" dirty="0"/>
                  <a:t>objective of linear regression : </a:t>
                </a:r>
                <a:r>
                  <a:rPr kumimoji="1" lang="ko-Kore-KR" altLang="en-US" dirty="0"/>
                  <a:t>주어진 </a:t>
                </a:r>
                <a:r>
                  <a:rPr kumimoji="1" lang="en-US" altLang="ko-Kore-KR" dirty="0"/>
                  <a:t>data (</a:t>
                </a:r>
                <a:r>
                  <a:rPr kumimoji="1" lang="en-US" altLang="ko-Kore-KR" dirty="0" err="1"/>
                  <a:t>x,y</a:t>
                </a:r>
                <a:r>
                  <a:rPr kumimoji="1" lang="en-US" altLang="ko-Kore-KR" dirty="0"/>
                  <a:t>)</a:t>
                </a:r>
                <a:r>
                  <a:rPr kumimoji="1" lang="ko-Kore-KR" altLang="en-US" dirty="0"/>
                  <a:t>의 </a:t>
                </a:r>
                <a:r>
                  <a:rPr kumimoji="1" lang="en-US" altLang="ko-Kore-KR" dirty="0"/>
                  <a:t>linear</a:t>
                </a:r>
                <a:r>
                  <a:rPr kumimoji="1" lang="ko-Kore-KR" altLang="en-US" dirty="0"/>
                  <a:t>한 관계를 가장 잘</a:t>
                </a:r>
                <a:r>
                  <a:rPr kumimoji="1" lang="en-US" altLang="ko-Kore-KR" dirty="0"/>
                  <a:t> </a:t>
                </a:r>
                <a:r>
                  <a:rPr kumimoji="1" lang="ko-Kore-KR" altLang="en-US" dirty="0"/>
                  <a:t> 표현하는 </a:t>
                </a:r>
                <a14:m>
                  <m:oMath xmlns:m="http://schemas.openxmlformats.org/officeDocument/2006/math">
                    <m:r>
                      <a:rPr kumimoji="1" lang="en-US" altLang="ko-Kore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ko-Kore-KR" altLang="en-US" dirty="0"/>
                  <a:t> 탐색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2B944-C9EC-B248-8D32-43F9232E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523" y="1190937"/>
                <a:ext cx="9070304" cy="369332"/>
              </a:xfrm>
              <a:prstGeom prst="rect">
                <a:avLst/>
              </a:prstGeom>
              <a:blipFill>
                <a:blip r:embed="rId5"/>
                <a:stretch>
                  <a:fillRect l="-559" t="-10000" b="-2666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D811A210-1FAF-7C4E-834D-3E4FD347C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80" y="2262854"/>
            <a:ext cx="5603393" cy="285596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9E8C442-F5DF-BF4F-91F6-58DFFD434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272" y="1816032"/>
            <a:ext cx="3513723" cy="42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2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DFB9AD79-69B6-A14D-BE2E-7E25397FBE4C}"/>
              </a:ext>
            </a:extLst>
          </p:cNvPr>
          <p:cNvSpPr/>
          <p:nvPr/>
        </p:nvSpPr>
        <p:spPr>
          <a:xfrm>
            <a:off x="4050128" y="2220685"/>
            <a:ext cx="4091744" cy="2950029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EA925801-E31F-441E-AAB1-96A94F49A654}"/>
              </a:ext>
            </a:extLst>
          </p:cNvPr>
          <p:cNvSpPr txBox="1">
            <a:spLocks/>
          </p:cNvSpPr>
          <p:nvPr/>
        </p:nvSpPr>
        <p:spPr>
          <a:xfrm>
            <a:off x="4635483" y="1354043"/>
            <a:ext cx="28401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i="1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Thank you!</a:t>
            </a:r>
            <a:endParaRPr lang="ko-KR" altLang="en-US" b="1" i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7155BA3-E329-FE45-B2B9-AA4BFD25E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912" y="2551890"/>
            <a:ext cx="3329324" cy="2219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슬라이드 번호 개체 틀 3">
            <a:extLst>
              <a:ext uri="{FF2B5EF4-FFF2-40B4-BE49-F238E27FC236}">
                <a16:creationId xmlns:a16="http://schemas.microsoft.com/office/drawing/2014/main" id="{748283BC-587B-F445-95FB-385D3592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13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4ACD0A-5879-4444-8878-999C00F2C362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25A076A6-3921-BE49-AAAE-1046CD6C8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8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2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49550" y="934410"/>
            <a:ext cx="12066250" cy="5646147"/>
          </a:xfrm>
          <a:prstGeom prst="roundRect">
            <a:avLst>
              <a:gd name="adj" fmla="val 444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925E96D0-6F89-5A43-8DE4-BBBEA0849E98}"/>
              </a:ext>
            </a:extLst>
          </p:cNvPr>
          <p:cNvSpPr/>
          <p:nvPr/>
        </p:nvSpPr>
        <p:spPr>
          <a:xfrm>
            <a:off x="499039" y="89232"/>
            <a:ext cx="11193921" cy="772448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88FDC942-309E-D94F-A8AC-C1A2CDA5B028}"/>
              </a:ext>
            </a:extLst>
          </p:cNvPr>
          <p:cNvSpPr txBox="1">
            <a:spLocks/>
          </p:cNvSpPr>
          <p:nvPr/>
        </p:nvSpPr>
        <p:spPr>
          <a:xfrm>
            <a:off x="621110" y="177049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Objective</a:t>
            </a:r>
            <a:endParaRPr lang="ko-KR" altLang="en-US" sz="4000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8AEDC448-3E99-A541-B6E6-9C2004938AD5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3245169" y="2539727"/>
            <a:ext cx="0" cy="1050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>
            <a:extLst>
              <a:ext uri="{FF2B5EF4-FFF2-40B4-BE49-F238E27FC236}">
                <a16:creationId xmlns:a16="http://schemas.microsoft.com/office/drawing/2014/main" id="{CC4352D2-430D-484B-8B02-D47D7D0F6D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6448"/>
          <a:stretch/>
        </p:blipFill>
        <p:spPr>
          <a:xfrm>
            <a:off x="1887508" y="1077856"/>
            <a:ext cx="8373618" cy="929430"/>
          </a:xfrm>
          <a:prstGeom prst="rect">
            <a:avLst/>
          </a:prstGeom>
        </p:spPr>
      </p:pic>
      <p:cxnSp>
        <p:nvCxnSpPr>
          <p:cNvPr id="41" name="직선 연결선[R] 40">
            <a:extLst>
              <a:ext uri="{FF2B5EF4-FFF2-40B4-BE49-F238E27FC236}">
                <a16:creationId xmlns:a16="http://schemas.microsoft.com/office/drawing/2014/main" id="{05D389DC-12A6-214B-99CB-C3CA267FA660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3245169" y="2539727"/>
            <a:ext cx="0" cy="1050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E00868A-F26E-B841-BCCD-5140EC7E934F}"/>
              </a:ext>
            </a:extLst>
          </p:cNvPr>
          <p:cNvGrpSpPr/>
          <p:nvPr/>
        </p:nvGrpSpPr>
        <p:grpSpPr>
          <a:xfrm>
            <a:off x="1553929" y="2168452"/>
            <a:ext cx="3382479" cy="1958363"/>
            <a:chOff x="968529" y="2900326"/>
            <a:chExt cx="3382479" cy="1958363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189FDBF-3EAD-B94F-8534-B0EB49FAC8D6}"/>
                </a:ext>
              </a:extLst>
            </p:cNvPr>
            <p:cNvGrpSpPr/>
            <p:nvPr/>
          </p:nvGrpSpPr>
          <p:grpSpPr>
            <a:xfrm>
              <a:off x="968529" y="2900326"/>
              <a:ext cx="3382479" cy="1421600"/>
              <a:chOff x="968529" y="2900326"/>
              <a:chExt cx="3382479" cy="1421600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1E05DFF0-CC42-B148-BE1E-7B8B310139E1}"/>
                  </a:ext>
                </a:extLst>
              </p:cNvPr>
              <p:cNvGrpSpPr/>
              <p:nvPr/>
            </p:nvGrpSpPr>
            <p:grpSpPr>
              <a:xfrm>
                <a:off x="968529" y="3271601"/>
                <a:ext cx="3382479" cy="1050325"/>
                <a:chOff x="732320" y="3429000"/>
                <a:chExt cx="3382479" cy="1050325"/>
              </a:xfrm>
            </p:grpSpPr>
            <p:sp>
              <p:nvSpPr>
                <p:cNvPr id="3" name="직사각형 2">
                  <a:extLst>
                    <a:ext uri="{FF2B5EF4-FFF2-40B4-BE49-F238E27FC236}">
                      <a16:creationId xmlns:a16="http://schemas.microsoft.com/office/drawing/2014/main" id="{4DB36AD7-2121-2247-B2EA-43CED8BFCC5E}"/>
                    </a:ext>
                  </a:extLst>
                </p:cNvPr>
                <p:cNvSpPr/>
                <p:nvPr/>
              </p:nvSpPr>
              <p:spPr>
                <a:xfrm>
                  <a:off x="732320" y="3429000"/>
                  <a:ext cx="3382479" cy="105032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ko-Kore-KR" dirty="0"/>
                    <a:t>f</a:t>
                  </a:r>
                  <a:endParaRPr kumimoji="1" lang="ko-Kore-KR" altLang="en-US" dirty="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AE748CF-D5D6-DC46-B8E3-BFBCDEB09B29}"/>
                    </a:ext>
                  </a:extLst>
                </p:cNvPr>
                <p:cNvSpPr txBox="1"/>
                <p:nvPr/>
              </p:nvSpPr>
              <p:spPr>
                <a:xfrm>
                  <a:off x="732320" y="3492497"/>
                  <a:ext cx="159565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ko-Kore-KR" dirty="0"/>
                    <a:t>Fe </a:t>
                  </a:r>
                </a:p>
                <a:p>
                  <a:pPr algn="ctr"/>
                  <a:r>
                    <a:rPr kumimoji="1" lang="en-US" altLang="ko-Kore-KR" dirty="0"/>
                    <a:t>3.8 </a:t>
                  </a:r>
                  <a:r>
                    <a:rPr kumimoji="1" lang="en-US" altLang="ko-Kore-KR" dirty="0" err="1"/>
                    <a:t>wt</a:t>
                  </a:r>
                  <a:r>
                    <a:rPr kumimoji="1" lang="en-US" altLang="ko-Kore-KR" dirty="0"/>
                    <a:t>% Si 0.478 </a:t>
                  </a:r>
                  <a:r>
                    <a:rPr kumimoji="1" lang="en-US" altLang="ko-Kore-KR" dirty="0" err="1"/>
                    <a:t>wt</a:t>
                  </a:r>
                  <a:r>
                    <a:rPr kumimoji="1" lang="en-US" altLang="ko-Kore-KR" dirty="0"/>
                    <a:t>% C</a:t>
                  </a:r>
                  <a:endParaRPr kumimoji="1" lang="ko-Kore-KR" altLang="en-US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6C4EF2D-C5AD-8D4C-9534-73AFC2C294F1}"/>
                    </a:ext>
                  </a:extLst>
                </p:cNvPr>
                <p:cNvSpPr txBox="1"/>
                <p:nvPr/>
              </p:nvSpPr>
              <p:spPr>
                <a:xfrm>
                  <a:off x="2519143" y="3492497"/>
                  <a:ext cx="159565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ko-Kore-KR" dirty="0"/>
                    <a:t>Fe </a:t>
                  </a:r>
                </a:p>
                <a:p>
                  <a:pPr algn="ctr"/>
                  <a:r>
                    <a:rPr kumimoji="1" lang="en-US" altLang="ko-Kore-KR" dirty="0"/>
                    <a:t>0 </a:t>
                  </a:r>
                  <a:r>
                    <a:rPr kumimoji="1" lang="en-US" altLang="ko-Kore-KR" dirty="0" err="1"/>
                    <a:t>wt</a:t>
                  </a:r>
                  <a:r>
                    <a:rPr kumimoji="1" lang="en-US" altLang="ko-Kore-KR" dirty="0"/>
                    <a:t>% Si </a:t>
                  </a:r>
                </a:p>
                <a:p>
                  <a:pPr algn="ctr"/>
                  <a:r>
                    <a:rPr kumimoji="1" lang="en-US" altLang="ko-Kore-KR" dirty="0"/>
                    <a:t>0.478 </a:t>
                  </a:r>
                  <a:r>
                    <a:rPr kumimoji="1" lang="en-US" altLang="ko-Kore-KR" dirty="0" err="1"/>
                    <a:t>wt</a:t>
                  </a:r>
                  <a:r>
                    <a:rPr kumimoji="1" lang="en-US" altLang="ko-Kore-KR" dirty="0"/>
                    <a:t>% C</a:t>
                  </a:r>
                  <a:endParaRPr kumimoji="1" lang="ko-Kore-KR" altLang="en-US" dirty="0"/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6316FE-5826-774E-A002-13E07C30F191}"/>
                  </a:ext>
                </a:extLst>
              </p:cNvPr>
              <p:cNvSpPr txBox="1"/>
              <p:nvPr/>
            </p:nvSpPr>
            <p:spPr>
              <a:xfrm>
                <a:off x="1548823" y="2900326"/>
                <a:ext cx="22218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ore-KR" altLang="en-US" sz="1400" dirty="0"/>
                  <a:t>온도 </a:t>
                </a:r>
                <a:r>
                  <a:rPr kumimoji="1" lang="en-US" altLang="ko-Kore-KR" sz="1400" dirty="0"/>
                  <a:t>1323 K </a:t>
                </a:r>
                <a:r>
                  <a:rPr kumimoji="1" lang="en-US" altLang="ko-KR" sz="1400" dirty="0"/>
                  <a:t>/ </a:t>
                </a:r>
                <a:r>
                  <a:rPr kumimoji="1" lang="ko-KR" altLang="en-US" sz="1400" dirty="0"/>
                  <a:t>시간 </a:t>
                </a:r>
                <a:r>
                  <a:rPr kumimoji="1" lang="en-US" altLang="ko-KR" sz="1400" dirty="0"/>
                  <a:t>13 days</a:t>
                </a:r>
                <a:r>
                  <a:rPr kumimoji="1" lang="en-US" altLang="ko-Kore-KR" sz="1400" dirty="0"/>
                  <a:t> </a:t>
                </a:r>
                <a:endParaRPr kumimoji="1" lang="ko-Kore-KR" altLang="en-US" sz="1400" dirty="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EE06DF-42CA-3143-9D1C-96E1957FE32E}"/>
                </a:ext>
              </a:extLst>
            </p:cNvPr>
            <p:cNvSpPr txBox="1"/>
            <p:nvPr/>
          </p:nvSpPr>
          <p:spPr>
            <a:xfrm>
              <a:off x="1820435" y="4489357"/>
              <a:ext cx="1678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KR" dirty="0"/>
                <a:t>Initial Condition</a:t>
              </a:r>
              <a:endParaRPr kumimoji="1" lang="ko-Kore-KR" altLang="en-US" dirty="0"/>
            </a:p>
          </p:txBody>
        </p:sp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3840B181-0964-5542-A864-04C919F0CF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8" t="12734" r="10714" b="55515"/>
          <a:stretch/>
        </p:blipFill>
        <p:spPr>
          <a:xfrm>
            <a:off x="6440785" y="2318090"/>
            <a:ext cx="4542385" cy="132080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89B1CD9-7C94-F54E-993F-B7CCF8351600}"/>
              </a:ext>
            </a:extLst>
          </p:cNvPr>
          <p:cNvSpPr txBox="1"/>
          <p:nvPr/>
        </p:nvSpPr>
        <p:spPr>
          <a:xfrm>
            <a:off x="7711441" y="3757483"/>
            <a:ext cx="155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dirty="0"/>
              <a:t>Mobility Given</a:t>
            </a:r>
            <a:endParaRPr kumimoji="1" lang="ko-Kore-KR" altLang="en-US" dirty="0"/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899BABD8-08CF-F94F-BB8B-A11BDE1B73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68" t="44589" r="46468" b="524"/>
          <a:stretch/>
        </p:blipFill>
        <p:spPr>
          <a:xfrm>
            <a:off x="4839168" y="4310872"/>
            <a:ext cx="2417548" cy="222411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23B3DF7-A098-724D-8544-462C5742BD7B}"/>
              </a:ext>
            </a:extLst>
          </p:cNvPr>
          <p:cNvSpPr txBox="1"/>
          <p:nvPr/>
        </p:nvSpPr>
        <p:spPr>
          <a:xfrm>
            <a:off x="5212232" y="3950744"/>
            <a:ext cx="167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dirty="0"/>
              <a:t>Expected Graph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82951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3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49550" y="934410"/>
            <a:ext cx="12066250" cy="5646147"/>
          </a:xfrm>
          <a:prstGeom prst="roundRect">
            <a:avLst>
              <a:gd name="adj" fmla="val 444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925E96D0-6F89-5A43-8DE4-BBBEA0849E98}"/>
              </a:ext>
            </a:extLst>
          </p:cNvPr>
          <p:cNvSpPr/>
          <p:nvPr/>
        </p:nvSpPr>
        <p:spPr>
          <a:xfrm>
            <a:off x="499039" y="89232"/>
            <a:ext cx="11193921" cy="772448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88FDC942-309E-D94F-A8AC-C1A2CDA5B028}"/>
              </a:ext>
            </a:extLst>
          </p:cNvPr>
          <p:cNvSpPr txBox="1">
            <a:spLocks/>
          </p:cNvSpPr>
          <p:nvPr/>
        </p:nvSpPr>
        <p:spPr>
          <a:xfrm>
            <a:off x="621110" y="177049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Equations</a:t>
            </a:r>
            <a:endParaRPr lang="ko-KR" altLang="en-US" sz="4000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7" name="그림 16" descr="텍스트, 손목시계, 시계이(가) 표시된 사진&#10;&#10;자동 생성된 설명">
            <a:extLst>
              <a:ext uri="{FF2B5EF4-FFF2-40B4-BE49-F238E27FC236}">
                <a16:creationId xmlns:a16="http://schemas.microsoft.com/office/drawing/2014/main" id="{1F072AF7-26D3-5241-B955-DD3EC1F69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9" y="1323300"/>
            <a:ext cx="3372033" cy="634858"/>
          </a:xfrm>
          <a:prstGeom prst="rect">
            <a:avLst/>
          </a:prstGeom>
        </p:spPr>
      </p:pic>
      <p:sp>
        <p:nvSpPr>
          <p:cNvPr id="18" name="아래쪽 화살표[D] 17">
            <a:extLst>
              <a:ext uri="{FF2B5EF4-FFF2-40B4-BE49-F238E27FC236}">
                <a16:creationId xmlns:a16="http://schemas.microsoft.com/office/drawing/2014/main" id="{7AEE25A0-9041-DF46-B37F-B685A9EAECC0}"/>
              </a:ext>
            </a:extLst>
          </p:cNvPr>
          <p:cNvSpPr/>
          <p:nvPr/>
        </p:nvSpPr>
        <p:spPr>
          <a:xfrm>
            <a:off x="2095529" y="2038756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3C6EBD-4FFC-544E-BE83-7945808C09AD}"/>
              </a:ext>
            </a:extLst>
          </p:cNvPr>
          <p:cNvSpPr txBox="1"/>
          <p:nvPr/>
        </p:nvSpPr>
        <p:spPr>
          <a:xfrm>
            <a:off x="1587455" y="1015523"/>
            <a:ext cx="119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400" u="sng" dirty="0"/>
              <a:t>Fick’s 2</a:t>
            </a:r>
            <a:r>
              <a:rPr kumimoji="1" lang="en-US" altLang="ko-Kore-KR" sz="1400" u="sng" baseline="30000" dirty="0"/>
              <a:t>nd</a:t>
            </a:r>
            <a:r>
              <a:rPr kumimoji="1" lang="en-US" altLang="ko-Kore-KR" sz="1400" u="sng" dirty="0"/>
              <a:t> Law </a:t>
            </a:r>
            <a:endParaRPr kumimoji="1" lang="ko-Kore-KR" altLang="en-US" sz="1400" u="sng" dirty="0"/>
          </a:p>
        </p:txBody>
      </p:sp>
      <p:sp>
        <p:nvSpPr>
          <p:cNvPr id="35" name="아래쪽 화살표[D] 34">
            <a:extLst>
              <a:ext uri="{FF2B5EF4-FFF2-40B4-BE49-F238E27FC236}">
                <a16:creationId xmlns:a16="http://schemas.microsoft.com/office/drawing/2014/main" id="{7B190DAF-7738-904B-9A27-354D6D199028}"/>
              </a:ext>
            </a:extLst>
          </p:cNvPr>
          <p:cNvSpPr/>
          <p:nvPr/>
        </p:nvSpPr>
        <p:spPr>
          <a:xfrm rot="16200000">
            <a:off x="4212655" y="2942719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C19D528-8AC2-1946-A9DB-39D665FF045C}"/>
              </a:ext>
            </a:extLst>
          </p:cNvPr>
          <p:cNvGrpSpPr/>
          <p:nvPr/>
        </p:nvGrpSpPr>
        <p:grpSpPr>
          <a:xfrm>
            <a:off x="601941" y="2343695"/>
            <a:ext cx="3458322" cy="1295367"/>
            <a:chOff x="601941" y="2427674"/>
            <a:chExt cx="3458322" cy="12953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445691-427F-774A-B76B-2F466C1C5F32}"/>
                    </a:ext>
                  </a:extLst>
                </p:cNvPr>
                <p:cNvSpPr txBox="1"/>
                <p:nvPr/>
              </p:nvSpPr>
              <p:spPr>
                <a:xfrm>
                  <a:off x="755351" y="2498852"/>
                  <a:ext cx="3237792" cy="4525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ore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ore-KR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ore-KR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ore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ko-KR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ko-KR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ko-KR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ko-Kore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ko-Kore-KR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kumimoji="1" lang="en-US" altLang="ko-Kore-K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>
                        <m:fPr>
                          <m:ctrlP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kumimoji="1" lang="en-US" altLang="ko-KR" sz="200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ko-K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ko-Kore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ko-Kore-KR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kumimoji="1" lang="en-US" altLang="ko-Kore-KR" sz="20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f>
                        <m:fPr>
                          <m:ctrlP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20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ko-Kore-KR" altLang="en-US" sz="20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445691-427F-774A-B76B-2F466C1C5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51" y="2498852"/>
                  <a:ext cx="3237792" cy="452560"/>
                </a:xfrm>
                <a:prstGeom prst="rect">
                  <a:avLst/>
                </a:prstGeom>
                <a:blipFill>
                  <a:blip r:embed="rId6"/>
                  <a:stretch>
                    <a:fillRect l="-2344" t="-2778" r="-391" b="-13889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CC84553-ADFF-A942-B3CA-CF5196769C96}"/>
                    </a:ext>
                  </a:extLst>
                </p:cNvPr>
                <p:cNvSpPr txBox="1"/>
                <p:nvPr/>
              </p:nvSpPr>
              <p:spPr>
                <a:xfrm>
                  <a:off x="688230" y="3181157"/>
                  <a:ext cx="3372033" cy="4525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ore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ore-KR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20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ore-KR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ore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ko-KR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ko-KR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ko-KR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ko-Kore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ko-Kore-KR" sz="2000" b="0" i="1" smtClean="0">
                              <a:latin typeface="Cambria Math" panose="02040503050406030204" pitchFamily="18" charset="0"/>
                            </a:rPr>
                            <m:t>𝑆𝑖𝐶</m:t>
                          </m:r>
                        </m:sub>
                      </m:sSub>
                      <m:f>
                        <m:fPr>
                          <m:ctrlP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kumimoji="1" lang="en-US" altLang="ko-KR" sz="200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ko-K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ko-Kore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ko-Kore-KR" sz="2000" b="0" i="1" smtClean="0">
                              <a:latin typeface="Cambria Math" panose="02040503050406030204" pitchFamily="18" charset="0"/>
                            </a:rPr>
                            <m:t>𝑆𝑖𝑆𝑖</m:t>
                          </m:r>
                        </m:sub>
                      </m:sSub>
                      <m:f>
                        <m:fPr>
                          <m:ctrlP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20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ko-Kore-KR" altLang="en-US" sz="2000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CC84553-ADFF-A942-B3CA-CF5196769C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230" y="3181157"/>
                  <a:ext cx="3372033" cy="452560"/>
                </a:xfrm>
                <a:prstGeom prst="rect">
                  <a:avLst/>
                </a:prstGeom>
                <a:blipFill>
                  <a:blip r:embed="rId7"/>
                  <a:stretch>
                    <a:fillRect l="-2256" r="-1128" b="-13514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8F0FC2F-47CF-4949-AB0B-BA9941D91C08}"/>
                </a:ext>
              </a:extLst>
            </p:cNvPr>
            <p:cNvSpPr/>
            <p:nvPr/>
          </p:nvSpPr>
          <p:spPr>
            <a:xfrm>
              <a:off x="601941" y="2427674"/>
              <a:ext cx="535886" cy="1295367"/>
            </a:xfrm>
            <a:prstGeom prst="rect">
              <a:avLst/>
            </a:prstGeom>
            <a:solidFill>
              <a:srgbClr val="4472C4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74953E2-ED53-5243-A343-FE35A5DE8FF1}"/>
                </a:ext>
              </a:extLst>
            </p:cNvPr>
            <p:cNvSpPr/>
            <p:nvPr/>
          </p:nvSpPr>
          <p:spPr>
            <a:xfrm>
              <a:off x="1358184" y="2427674"/>
              <a:ext cx="1335594" cy="1295367"/>
            </a:xfrm>
            <a:prstGeom prst="rect">
              <a:avLst/>
            </a:prstGeom>
            <a:solidFill>
              <a:srgbClr val="FF7E79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153A6B-CDE5-1343-901D-17F519F71BE3}"/>
              </a:ext>
            </a:extLst>
          </p:cNvPr>
          <p:cNvGrpSpPr/>
          <p:nvPr/>
        </p:nvGrpSpPr>
        <p:grpSpPr>
          <a:xfrm>
            <a:off x="4703957" y="2334365"/>
            <a:ext cx="6098618" cy="1369886"/>
            <a:chOff x="4703957" y="2334365"/>
            <a:chExt cx="6098618" cy="1369886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60F3DE60-905B-6F47-A47D-CBC666FCFD8F}"/>
                </a:ext>
              </a:extLst>
            </p:cNvPr>
            <p:cNvSpPr/>
            <p:nvPr/>
          </p:nvSpPr>
          <p:spPr>
            <a:xfrm>
              <a:off x="4713939" y="2378188"/>
              <a:ext cx="492123" cy="588944"/>
            </a:xfrm>
            <a:prstGeom prst="rect">
              <a:avLst/>
            </a:prstGeom>
            <a:solidFill>
              <a:srgbClr val="4472C4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F844F7C-5A59-334A-BE1F-3DD9EF3209B9}"/>
                    </a:ext>
                  </a:extLst>
                </p:cNvPr>
                <p:cNvSpPr txBox="1"/>
                <p:nvPr/>
              </p:nvSpPr>
              <p:spPr>
                <a:xfrm>
                  <a:off x="4705021" y="3087848"/>
                  <a:ext cx="6097554" cy="5889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ko-KR" sz="1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ko-KR" sz="1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ko-Kore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ko-Kore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kumimoji="1"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R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kumimoji="1" lang="en-US" altLang="ko-KR" sz="1800" dirty="0"/>
                    <a:t> 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ko-KR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kumimoji="1"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R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  <m:f>
                        <m:fPr>
                          <m:ctrlPr>
                            <a:rPr kumimoji="1"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altLang="ko-Kore-KR" dirty="0"/>
                    <a:t> -</a:t>
                  </a:r>
                  <a:r>
                    <a:rPr kumimoji="1" lang="en-US" altLang="ko-KR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ko-K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rad>
                      <m:f>
                        <m:fPr>
                          <m:ctrlPr>
                            <a:rPr kumimoji="1"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kumimoji="1" lang="en-US" altLang="ko-Kore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altLang="ko-Kore-KR" dirty="0"/>
                    <a:t>)  </a:t>
                  </a:r>
                  <a:endParaRPr lang="ko-Kore-KR" altLang="en-US" dirty="0"/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F844F7C-5A59-334A-BE1F-3DD9EF320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021" y="3087848"/>
                  <a:ext cx="6097554" cy="588944"/>
                </a:xfrm>
                <a:prstGeom prst="rect">
                  <a:avLst/>
                </a:prstGeom>
                <a:blipFill>
                  <a:blip r:embed="rId8"/>
                  <a:stretch>
                    <a:fillRect b="-6383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FD5DD6D3-C2AA-8749-9476-1F12D1B24E3D}"/>
                </a:ext>
              </a:extLst>
            </p:cNvPr>
            <p:cNvSpPr/>
            <p:nvPr/>
          </p:nvSpPr>
          <p:spPr>
            <a:xfrm>
              <a:off x="4703957" y="3103394"/>
              <a:ext cx="1102787" cy="600857"/>
            </a:xfrm>
            <a:prstGeom prst="rect">
              <a:avLst/>
            </a:prstGeom>
            <a:solidFill>
              <a:srgbClr val="FF7E79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7FDDE2A-362E-FA4C-ADF8-1A841B171B92}"/>
                    </a:ext>
                  </a:extLst>
                </p:cNvPr>
                <p:cNvSpPr txBox="1"/>
                <p:nvPr/>
              </p:nvSpPr>
              <p:spPr>
                <a:xfrm>
                  <a:off x="4755419" y="2334365"/>
                  <a:ext cx="1623886" cy="5889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R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kumimoji="1" lang="en-US" altLang="ko-KR" sz="1800" dirty="0"/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en-US" altLang="ko-Kore-KR" dirty="0"/>
                    <a:t> </a:t>
                  </a:r>
                  <a:endParaRPr lang="ko-Kore-KR" altLang="en-US" dirty="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7FDDE2A-362E-FA4C-ADF8-1A841B171B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419" y="2334365"/>
                  <a:ext cx="1623886" cy="588944"/>
                </a:xfrm>
                <a:prstGeom prst="rect">
                  <a:avLst/>
                </a:prstGeom>
                <a:blipFill>
                  <a:blip r:embed="rId9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아래쪽 화살표[D] 52">
            <a:extLst>
              <a:ext uri="{FF2B5EF4-FFF2-40B4-BE49-F238E27FC236}">
                <a16:creationId xmlns:a16="http://schemas.microsoft.com/office/drawing/2014/main" id="{3EA35CB7-3410-4E41-BC4F-90C52FC99B7F}"/>
              </a:ext>
            </a:extLst>
          </p:cNvPr>
          <p:cNvSpPr/>
          <p:nvPr/>
        </p:nvSpPr>
        <p:spPr>
          <a:xfrm>
            <a:off x="2095528" y="3788511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085E8051-292C-574A-9209-DB4D1E8A09BD}"/>
              </a:ext>
            </a:extLst>
          </p:cNvPr>
          <p:cNvSpPr/>
          <p:nvPr/>
        </p:nvSpPr>
        <p:spPr>
          <a:xfrm>
            <a:off x="2914135" y="3199185"/>
            <a:ext cx="504767" cy="350553"/>
          </a:xfrm>
          <a:prstGeom prst="rect">
            <a:avLst/>
          </a:prstGeom>
          <a:solidFill>
            <a:srgbClr val="FFFC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1D734883-CE22-6F43-9623-CFBE4E4C76C9}"/>
              </a:ext>
            </a:extLst>
          </p:cNvPr>
          <p:cNvSpPr/>
          <p:nvPr/>
        </p:nvSpPr>
        <p:spPr>
          <a:xfrm>
            <a:off x="2872253" y="2504114"/>
            <a:ext cx="504767" cy="350553"/>
          </a:xfrm>
          <a:prstGeom prst="rect">
            <a:avLst/>
          </a:prstGeom>
          <a:solidFill>
            <a:srgbClr val="FFFC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C2A88F3E-6928-7A45-9A20-AA0155EE16B0}"/>
              </a:ext>
            </a:extLst>
          </p:cNvPr>
          <p:cNvSpPr/>
          <p:nvPr/>
        </p:nvSpPr>
        <p:spPr>
          <a:xfrm>
            <a:off x="1802356" y="3176727"/>
            <a:ext cx="504767" cy="350553"/>
          </a:xfrm>
          <a:prstGeom prst="rect">
            <a:avLst/>
          </a:prstGeom>
          <a:solidFill>
            <a:srgbClr val="FFFC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978102C2-0B04-534A-BC48-A8E9A0675AAB}"/>
              </a:ext>
            </a:extLst>
          </p:cNvPr>
          <p:cNvSpPr/>
          <p:nvPr/>
        </p:nvSpPr>
        <p:spPr>
          <a:xfrm>
            <a:off x="1760474" y="2481656"/>
            <a:ext cx="504767" cy="350553"/>
          </a:xfrm>
          <a:prstGeom prst="rect">
            <a:avLst/>
          </a:prstGeom>
          <a:solidFill>
            <a:srgbClr val="FFFC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872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4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49550" y="934410"/>
            <a:ext cx="12066250" cy="5646147"/>
          </a:xfrm>
          <a:prstGeom prst="roundRect">
            <a:avLst>
              <a:gd name="adj" fmla="val 444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925E96D0-6F89-5A43-8DE4-BBBEA0849E98}"/>
              </a:ext>
            </a:extLst>
          </p:cNvPr>
          <p:cNvSpPr/>
          <p:nvPr/>
        </p:nvSpPr>
        <p:spPr>
          <a:xfrm>
            <a:off x="499039" y="89232"/>
            <a:ext cx="11193921" cy="772448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88FDC942-309E-D94F-A8AC-C1A2CDA5B028}"/>
              </a:ext>
            </a:extLst>
          </p:cNvPr>
          <p:cNvSpPr txBox="1">
            <a:spLocks/>
          </p:cNvSpPr>
          <p:nvPr/>
        </p:nvSpPr>
        <p:spPr>
          <a:xfrm>
            <a:off x="621110" y="177049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Equations</a:t>
            </a:r>
            <a:endParaRPr lang="ko-KR" altLang="en-US" sz="4000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7" name="그림 16" descr="텍스트, 손목시계, 시계이(가) 표시된 사진&#10;&#10;자동 생성된 설명">
            <a:extLst>
              <a:ext uri="{FF2B5EF4-FFF2-40B4-BE49-F238E27FC236}">
                <a16:creationId xmlns:a16="http://schemas.microsoft.com/office/drawing/2014/main" id="{1F072AF7-26D3-5241-B955-DD3EC1F69B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1332693"/>
            <a:ext cx="2283615" cy="429940"/>
          </a:xfrm>
          <a:prstGeom prst="rect">
            <a:avLst/>
          </a:prstGeom>
        </p:spPr>
      </p:pic>
      <p:sp>
        <p:nvSpPr>
          <p:cNvPr id="18" name="아래쪽 화살표[D] 17">
            <a:extLst>
              <a:ext uri="{FF2B5EF4-FFF2-40B4-BE49-F238E27FC236}">
                <a16:creationId xmlns:a16="http://schemas.microsoft.com/office/drawing/2014/main" id="{7AEE25A0-9041-DF46-B37F-B685A9EAECC0}"/>
              </a:ext>
            </a:extLst>
          </p:cNvPr>
          <p:cNvSpPr/>
          <p:nvPr/>
        </p:nvSpPr>
        <p:spPr>
          <a:xfrm>
            <a:off x="1973459" y="1800246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3C6EBD-4FFC-544E-BE83-7945808C09AD}"/>
              </a:ext>
            </a:extLst>
          </p:cNvPr>
          <p:cNvSpPr txBox="1"/>
          <p:nvPr/>
        </p:nvSpPr>
        <p:spPr>
          <a:xfrm>
            <a:off x="1587455" y="1015523"/>
            <a:ext cx="1195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400" u="sng" dirty="0"/>
              <a:t>Fick’s 2</a:t>
            </a:r>
            <a:r>
              <a:rPr kumimoji="1" lang="en-US" altLang="ko-Kore-KR" sz="1400" u="sng" baseline="30000" dirty="0"/>
              <a:t>nd</a:t>
            </a:r>
            <a:r>
              <a:rPr kumimoji="1" lang="en-US" altLang="ko-Kore-KR" sz="1400" u="sng" dirty="0"/>
              <a:t> Law </a:t>
            </a:r>
            <a:endParaRPr kumimoji="1" lang="ko-Kore-KR" altLang="en-US" sz="1400" u="sng" dirty="0"/>
          </a:p>
        </p:txBody>
      </p:sp>
      <p:sp>
        <p:nvSpPr>
          <p:cNvPr id="35" name="아래쪽 화살표[D] 34">
            <a:extLst>
              <a:ext uri="{FF2B5EF4-FFF2-40B4-BE49-F238E27FC236}">
                <a16:creationId xmlns:a16="http://schemas.microsoft.com/office/drawing/2014/main" id="{7B190DAF-7738-904B-9A27-354D6D199028}"/>
              </a:ext>
            </a:extLst>
          </p:cNvPr>
          <p:cNvSpPr/>
          <p:nvPr/>
        </p:nvSpPr>
        <p:spPr>
          <a:xfrm rot="16200000">
            <a:off x="3352679" y="2570095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153A6B-CDE5-1343-901D-17F519F71BE3}"/>
              </a:ext>
            </a:extLst>
          </p:cNvPr>
          <p:cNvGrpSpPr/>
          <p:nvPr/>
        </p:nvGrpSpPr>
        <p:grpSpPr>
          <a:xfrm>
            <a:off x="3658189" y="2075390"/>
            <a:ext cx="6098617" cy="1031355"/>
            <a:chOff x="4705138" y="2316769"/>
            <a:chExt cx="6098617" cy="1031355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60F3DE60-905B-6F47-A47D-CBC666FCFD8F}"/>
                </a:ext>
              </a:extLst>
            </p:cNvPr>
            <p:cNvSpPr/>
            <p:nvPr/>
          </p:nvSpPr>
          <p:spPr>
            <a:xfrm>
              <a:off x="4713939" y="2378188"/>
              <a:ext cx="343253" cy="433872"/>
            </a:xfrm>
            <a:prstGeom prst="rect">
              <a:avLst/>
            </a:prstGeom>
            <a:solidFill>
              <a:srgbClr val="4472C4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F844F7C-5A59-334A-BE1F-3DD9EF3209B9}"/>
                    </a:ext>
                  </a:extLst>
                </p:cNvPr>
                <p:cNvSpPr txBox="1"/>
                <p:nvPr/>
              </p:nvSpPr>
              <p:spPr>
                <a:xfrm>
                  <a:off x="4706201" y="2846611"/>
                  <a:ext cx="6097554" cy="4785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ko-KR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ko-Kore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ko-Kore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kumimoji="1" lang="en-US" altLang="ko-KR" sz="1400" dirty="0"/>
                    <a:t> 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ko-K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kumimoji="1"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  <m:f>
                        <m:f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kumimoji="1" lang="en-US" altLang="ko-Kore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 sz="1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altLang="ko-Kore-KR" sz="1400" dirty="0"/>
                    <a:t> -</a:t>
                  </a:r>
                  <a:r>
                    <a:rPr kumimoji="1" lang="en-US" altLang="ko-KR" sz="1400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rad>
                      <m:f>
                        <m:f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kumimoji="1" lang="en-US" altLang="ko-Kore-K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 sz="1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altLang="ko-Kore-KR" sz="1400" dirty="0"/>
                    <a:t>)  </a:t>
                  </a:r>
                  <a:endParaRPr lang="ko-Kore-KR" altLang="en-US" sz="1400" dirty="0"/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F844F7C-5A59-334A-BE1F-3DD9EF320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201" y="2846611"/>
                  <a:ext cx="6097554" cy="478529"/>
                </a:xfrm>
                <a:prstGeom prst="rect">
                  <a:avLst/>
                </a:prstGeom>
                <a:blipFill>
                  <a:blip r:embed="rId7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FD5DD6D3-C2AA-8749-9476-1F12D1B24E3D}"/>
                </a:ext>
              </a:extLst>
            </p:cNvPr>
            <p:cNvSpPr/>
            <p:nvPr/>
          </p:nvSpPr>
          <p:spPr>
            <a:xfrm>
              <a:off x="4705138" y="2862157"/>
              <a:ext cx="948938" cy="485967"/>
            </a:xfrm>
            <a:prstGeom prst="rect">
              <a:avLst/>
            </a:prstGeom>
            <a:solidFill>
              <a:srgbClr val="FF7E79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7FDDE2A-362E-FA4C-ADF8-1A841B171B92}"/>
                    </a:ext>
                  </a:extLst>
                </p:cNvPr>
                <p:cNvSpPr txBox="1"/>
                <p:nvPr/>
              </p:nvSpPr>
              <p:spPr>
                <a:xfrm>
                  <a:off x="4713939" y="2316769"/>
                  <a:ext cx="1623886" cy="4776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kumimoji="1" lang="en-US" altLang="ko-KR" sz="1400" dirty="0"/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kumimoji="1" lang="en-US" altLang="ko-Kore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 sz="1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en-US" altLang="ko-Kore-KR" sz="1400" dirty="0"/>
                    <a:t> </a:t>
                  </a:r>
                  <a:endParaRPr lang="ko-Kore-KR" altLang="en-US" sz="1400" dirty="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7FDDE2A-362E-FA4C-ADF8-1A841B171B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939" y="2316769"/>
                  <a:ext cx="1623886" cy="477695"/>
                </a:xfrm>
                <a:prstGeom prst="rect">
                  <a:avLst/>
                </a:prstGeom>
                <a:blipFill>
                  <a:blip r:embed="rId8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아래쪽 화살표[D] 52">
            <a:extLst>
              <a:ext uri="{FF2B5EF4-FFF2-40B4-BE49-F238E27FC236}">
                <a16:creationId xmlns:a16="http://schemas.microsoft.com/office/drawing/2014/main" id="{3EA35CB7-3410-4E41-BC4F-90C52FC99B7F}"/>
              </a:ext>
            </a:extLst>
          </p:cNvPr>
          <p:cNvSpPr/>
          <p:nvPr/>
        </p:nvSpPr>
        <p:spPr>
          <a:xfrm>
            <a:off x="1992832" y="3378062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11EFE29-3FCA-4443-A84E-C5E8D4433442}"/>
              </a:ext>
            </a:extLst>
          </p:cNvPr>
          <p:cNvGrpSpPr/>
          <p:nvPr/>
        </p:nvGrpSpPr>
        <p:grpSpPr>
          <a:xfrm>
            <a:off x="839044" y="2134115"/>
            <a:ext cx="3458322" cy="1107358"/>
            <a:chOff x="601941" y="2343696"/>
            <a:chExt cx="3458322" cy="1107358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C19D528-8AC2-1946-A9DB-39D665FF045C}"/>
                </a:ext>
              </a:extLst>
            </p:cNvPr>
            <p:cNvGrpSpPr/>
            <p:nvPr/>
          </p:nvGrpSpPr>
          <p:grpSpPr>
            <a:xfrm>
              <a:off x="601941" y="2343696"/>
              <a:ext cx="3458322" cy="1107358"/>
              <a:chOff x="601941" y="2427675"/>
              <a:chExt cx="3458322" cy="110735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4445691-427F-774A-B76B-2F466C1C5F32}"/>
                      </a:ext>
                    </a:extLst>
                  </p:cNvPr>
                  <p:cNvSpPr txBox="1"/>
                  <p:nvPr/>
                </p:nvSpPr>
                <p:spPr>
                  <a:xfrm>
                    <a:off x="755351" y="2498852"/>
                    <a:ext cx="3237792" cy="3167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f>
                          <m:f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a14:m>
                    <a:r>
                      <a:rPr kumimoji="1" lang="en-US" altLang="ko-KR" sz="1400" dirty="0"/>
                      <a:t> </a:t>
                    </a:r>
                    <a14:m>
                      <m:oMath xmlns:m="http://schemas.openxmlformats.org/officeDocument/2006/math">
                        <m:r>
                          <a:rPr kumimoji="1" lang="en-US" altLang="ko-KR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f>
                          <m:f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kumimoji="1" lang="ko-Kore-KR" altLang="en-US" sz="1400" dirty="0"/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4445691-427F-774A-B76B-2F466C1C5F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351" y="2498852"/>
                    <a:ext cx="3237792" cy="31675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563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CC84553-ADFF-A942-B3CA-CF5196769C96}"/>
                      </a:ext>
                    </a:extLst>
                  </p:cNvPr>
                  <p:cNvSpPr txBox="1"/>
                  <p:nvPr/>
                </p:nvSpPr>
                <p:spPr>
                  <a:xfrm>
                    <a:off x="688230" y="3181157"/>
                    <a:ext cx="3372033" cy="3167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𝑆𝑖𝐶</m:t>
                            </m:r>
                          </m:sub>
                        </m:sSub>
                        <m:f>
                          <m:f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a14:m>
                    <a:r>
                      <a:rPr kumimoji="1" lang="en-US" altLang="ko-KR" sz="1400" dirty="0"/>
                      <a:t> </a:t>
                    </a:r>
                    <a14:m>
                      <m:oMath xmlns:m="http://schemas.openxmlformats.org/officeDocument/2006/math">
                        <m:r>
                          <a:rPr kumimoji="1" lang="en-US" altLang="ko-KR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𝑆𝑖𝑆𝑖</m:t>
                            </m:r>
                          </m:sub>
                        </m:sSub>
                        <m:f>
                          <m:f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kumimoji="1" lang="ko-Kore-KR" altLang="en-US" sz="1400" dirty="0"/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CC84553-ADFF-A942-B3CA-CF5196769C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230" y="3181157"/>
                    <a:ext cx="3372033" cy="31675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124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28F0FC2F-47CF-4949-AB0B-BA9941D91C08}"/>
                  </a:ext>
                </a:extLst>
              </p:cNvPr>
              <p:cNvSpPr/>
              <p:nvPr/>
            </p:nvSpPr>
            <p:spPr>
              <a:xfrm>
                <a:off x="601941" y="2427675"/>
                <a:ext cx="535886" cy="1107358"/>
              </a:xfrm>
              <a:prstGeom prst="rect">
                <a:avLst/>
              </a:prstGeom>
              <a:solidFill>
                <a:srgbClr val="4472C4">
                  <a:alpha val="2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474953E2-ED53-5243-A343-FE35A5DE8FF1}"/>
                  </a:ext>
                </a:extLst>
              </p:cNvPr>
              <p:cNvSpPr/>
              <p:nvPr/>
            </p:nvSpPr>
            <p:spPr>
              <a:xfrm>
                <a:off x="1215748" y="2471689"/>
                <a:ext cx="948939" cy="1063343"/>
              </a:xfrm>
              <a:prstGeom prst="rect">
                <a:avLst/>
              </a:prstGeom>
              <a:solidFill>
                <a:srgbClr val="FF7E79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</p:grp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085E8051-292C-574A-9209-DB4D1E8A09BD}"/>
                </a:ext>
              </a:extLst>
            </p:cNvPr>
            <p:cNvSpPr/>
            <p:nvPr/>
          </p:nvSpPr>
          <p:spPr>
            <a:xfrm>
              <a:off x="2241463" y="3124295"/>
              <a:ext cx="483076" cy="304705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1D734883-CE22-6F43-9623-CFBE4E4C76C9}"/>
                </a:ext>
              </a:extLst>
            </p:cNvPr>
            <p:cNvSpPr/>
            <p:nvPr/>
          </p:nvSpPr>
          <p:spPr>
            <a:xfrm>
              <a:off x="2199581" y="2429224"/>
              <a:ext cx="483076" cy="304705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C2A88F3E-6928-7A45-9A20-AA0155EE16B0}"/>
                </a:ext>
              </a:extLst>
            </p:cNvPr>
            <p:cNvSpPr/>
            <p:nvPr/>
          </p:nvSpPr>
          <p:spPr>
            <a:xfrm>
              <a:off x="1484248" y="3101837"/>
              <a:ext cx="483076" cy="304705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978102C2-0B04-534A-BC48-A8E9A0675AAB}"/>
                </a:ext>
              </a:extLst>
            </p:cNvPr>
            <p:cNvSpPr/>
            <p:nvPr/>
          </p:nvSpPr>
          <p:spPr>
            <a:xfrm>
              <a:off x="1442366" y="2406766"/>
              <a:ext cx="483076" cy="304705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AD9AF1A-AE98-FA4D-B305-49916E5DE209}"/>
              </a:ext>
            </a:extLst>
          </p:cNvPr>
          <p:cNvGrpSpPr/>
          <p:nvPr/>
        </p:nvGrpSpPr>
        <p:grpSpPr>
          <a:xfrm>
            <a:off x="5015749" y="4564820"/>
            <a:ext cx="6564848" cy="1699862"/>
            <a:chOff x="591178" y="4215467"/>
            <a:chExt cx="6564848" cy="169986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7396C91-307F-8F41-8B17-3E98F88BB34F}"/>
                    </a:ext>
                  </a:extLst>
                </p:cNvPr>
                <p:cNvSpPr txBox="1"/>
                <p:nvPr/>
              </p:nvSpPr>
              <p:spPr>
                <a:xfrm>
                  <a:off x="688230" y="4215467"/>
                  <a:ext cx="2057294" cy="4859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7396C91-307F-8F41-8B17-3E98F88BB3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230" y="4215467"/>
                  <a:ext cx="2057294" cy="485967"/>
                </a:xfrm>
                <a:prstGeom prst="rect">
                  <a:avLst/>
                </a:prstGeom>
                <a:blipFill>
                  <a:blip r:embed="rId11"/>
                  <a:stretch>
                    <a:fillRect l="-1227" t="-2564" b="-10256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264433C-D363-EC44-B75D-371EA9796B59}"/>
                    </a:ext>
                  </a:extLst>
                </p:cNvPr>
                <p:cNvSpPr txBox="1"/>
                <p:nvPr/>
              </p:nvSpPr>
              <p:spPr>
                <a:xfrm>
                  <a:off x="3175639" y="4243990"/>
                  <a:ext cx="2285626" cy="4690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264433C-D363-EC44-B75D-371EA9796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39" y="4243990"/>
                  <a:ext cx="2285626" cy="469039"/>
                </a:xfrm>
                <a:prstGeom prst="rect">
                  <a:avLst/>
                </a:prstGeom>
                <a:blipFill>
                  <a:blip r:embed="rId12"/>
                  <a:stretch>
                    <a:fillRect l="-1105" t="-2632" b="-13158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4499381-74C3-C14A-978F-F2503E259467}"/>
                    </a:ext>
                  </a:extLst>
                </p:cNvPr>
                <p:cNvSpPr txBox="1"/>
                <p:nvPr/>
              </p:nvSpPr>
              <p:spPr>
                <a:xfrm>
                  <a:off x="630032" y="5426221"/>
                  <a:ext cx="4293227" cy="489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𝑆𝑖𝑆𝑖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  <m:sup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  <m:sup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4499381-74C3-C14A-978F-F2503E259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32" y="5426221"/>
                  <a:ext cx="4293227" cy="489108"/>
                </a:xfrm>
                <a:prstGeom prst="rect">
                  <a:avLst/>
                </a:prstGeom>
                <a:blipFill>
                  <a:blip r:embed="rId13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C7E23E5-53D0-7C4A-8702-C9FC1B3A9FA1}"/>
                    </a:ext>
                  </a:extLst>
                </p:cNvPr>
                <p:cNvSpPr txBox="1"/>
                <p:nvPr/>
              </p:nvSpPr>
              <p:spPr>
                <a:xfrm>
                  <a:off x="688230" y="4890687"/>
                  <a:ext cx="6467796" cy="364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ko-KR" sz="1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ko-K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ko-KR" altLang="en-US" sz="1400" dirty="0"/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C7E23E5-53D0-7C4A-8702-C9FC1B3A9F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230" y="4890687"/>
                  <a:ext cx="6467796" cy="364331"/>
                </a:xfrm>
                <a:prstGeom prst="rect">
                  <a:avLst/>
                </a:prstGeom>
                <a:blipFill>
                  <a:blip r:embed="rId14"/>
                  <a:stretch>
                    <a:fillRect l="-978" b="-10000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F3DE5766-D1C2-114D-B8EC-07E3B6064E4C}"/>
                </a:ext>
              </a:extLst>
            </p:cNvPr>
            <p:cNvSpPr/>
            <p:nvPr/>
          </p:nvSpPr>
          <p:spPr>
            <a:xfrm>
              <a:off x="591178" y="4944248"/>
              <a:ext cx="504767" cy="350553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11A9510E-D30A-AB4C-909C-663104778B26}"/>
                </a:ext>
              </a:extLst>
            </p:cNvPr>
            <p:cNvSpPr/>
            <p:nvPr/>
          </p:nvSpPr>
          <p:spPr>
            <a:xfrm>
              <a:off x="591178" y="4305453"/>
              <a:ext cx="504767" cy="350553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8484223B-E4FD-6E4E-B882-C8908756357D}"/>
                </a:ext>
              </a:extLst>
            </p:cNvPr>
            <p:cNvSpPr/>
            <p:nvPr/>
          </p:nvSpPr>
          <p:spPr>
            <a:xfrm>
              <a:off x="3113451" y="4325962"/>
              <a:ext cx="504767" cy="350553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8B6384CF-6005-204E-BCE0-FFBEBA3F58E5}"/>
                </a:ext>
              </a:extLst>
            </p:cNvPr>
            <p:cNvSpPr/>
            <p:nvPr/>
          </p:nvSpPr>
          <p:spPr>
            <a:xfrm>
              <a:off x="621110" y="5522221"/>
              <a:ext cx="504767" cy="350553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8C6E527-2788-CA4B-909D-9E97293D13A2}"/>
              </a:ext>
            </a:extLst>
          </p:cNvPr>
          <p:cNvGrpSpPr/>
          <p:nvPr/>
        </p:nvGrpSpPr>
        <p:grpSpPr>
          <a:xfrm>
            <a:off x="639432" y="3732261"/>
            <a:ext cx="3289750" cy="2314447"/>
            <a:chOff x="621110" y="4095591"/>
            <a:chExt cx="3289750" cy="2314447"/>
          </a:xfrm>
        </p:grpSpPr>
        <p:graphicFrame>
          <p:nvGraphicFramePr>
            <p:cNvPr id="68" name="내용 개체 틀 3">
              <a:extLst>
                <a:ext uri="{FF2B5EF4-FFF2-40B4-BE49-F238E27FC236}">
                  <a16:creationId xmlns:a16="http://schemas.microsoft.com/office/drawing/2014/main" id="{543D26D0-A499-EE42-B2DE-BF22DED446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6713115"/>
                </p:ext>
              </p:extLst>
            </p:nvPr>
          </p:nvGraphicFramePr>
          <p:xfrm>
            <a:off x="688230" y="4095591"/>
            <a:ext cx="3222630" cy="2314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4" name="Equation" r:id="rId15" imgW="2793960" imgH="2006280" progId="Equation.3">
                    <p:embed/>
                  </p:oleObj>
                </mc:Choice>
                <mc:Fallback>
                  <p:oleObj name="Equation" r:id="rId15" imgW="2793960" imgH="2006280" progId="Equation.3">
                    <p:embed/>
                    <p:pic>
                      <p:nvPicPr>
                        <p:cNvPr id="68" name="내용 개체 틀 3">
                          <a:extLst>
                            <a:ext uri="{FF2B5EF4-FFF2-40B4-BE49-F238E27FC236}">
                              <a16:creationId xmlns:a16="http://schemas.microsoft.com/office/drawing/2014/main" id="{543D26D0-A499-EE42-B2DE-BF22DED446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230" y="4095591"/>
                          <a:ext cx="3222630" cy="23144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C29BCCC2-BCCB-7343-B948-A61165324E55}"/>
                </a:ext>
              </a:extLst>
            </p:cNvPr>
            <p:cNvSpPr/>
            <p:nvPr/>
          </p:nvSpPr>
          <p:spPr>
            <a:xfrm>
              <a:off x="633060" y="4207566"/>
              <a:ext cx="411969" cy="350553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45083AB4-264F-3143-9BA2-48D51CCA7514}"/>
                </a:ext>
              </a:extLst>
            </p:cNvPr>
            <p:cNvSpPr/>
            <p:nvPr/>
          </p:nvSpPr>
          <p:spPr>
            <a:xfrm>
              <a:off x="625910" y="4780850"/>
              <a:ext cx="411969" cy="350553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B67A4EAB-C288-FC4B-B75D-9FFC50045A73}"/>
                </a:ext>
              </a:extLst>
            </p:cNvPr>
            <p:cNvSpPr/>
            <p:nvPr/>
          </p:nvSpPr>
          <p:spPr>
            <a:xfrm>
              <a:off x="621110" y="5375886"/>
              <a:ext cx="411969" cy="350553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CA03B89C-814F-D64D-944B-3721A2AEFAE4}"/>
                </a:ext>
              </a:extLst>
            </p:cNvPr>
            <p:cNvSpPr/>
            <p:nvPr/>
          </p:nvSpPr>
          <p:spPr>
            <a:xfrm>
              <a:off x="633060" y="5981073"/>
              <a:ext cx="411969" cy="350553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18E12B9B-8E3B-B14F-9F69-4C5C8EE66A78}"/>
              </a:ext>
            </a:extLst>
          </p:cNvPr>
          <p:cNvGrpSpPr/>
          <p:nvPr/>
        </p:nvGrpSpPr>
        <p:grpSpPr>
          <a:xfrm>
            <a:off x="5117043" y="3467499"/>
            <a:ext cx="6731620" cy="870857"/>
            <a:chOff x="4961340" y="3233664"/>
            <a:chExt cx="6731620" cy="870857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5A8FB11B-DB3D-AF47-A415-15AFA92E0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b="49412"/>
            <a:stretch/>
          </p:blipFill>
          <p:spPr>
            <a:xfrm>
              <a:off x="4961340" y="3321172"/>
              <a:ext cx="3179533" cy="783349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8DF4EA63-1C72-F441-A33E-E34EB60B8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48182"/>
            <a:stretch/>
          </p:blipFill>
          <p:spPr>
            <a:xfrm>
              <a:off x="8348307" y="3233664"/>
              <a:ext cx="3344653" cy="84405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1031C8-9FB9-AF49-BE63-FD6E09AE0575}"/>
                    </a:ext>
                  </a:extLst>
                </p:cNvPr>
                <p:cNvSpPr txBox="1"/>
                <p:nvPr/>
              </p:nvSpPr>
              <p:spPr>
                <a:xfrm>
                  <a:off x="10621098" y="3711860"/>
                  <a:ext cx="100219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𝑣𝑎</m:t>
                            </m:r>
                          </m:sub>
                        </m:sSub>
                        <m:r>
                          <a:rPr kumimoji="1" lang="en-US" altLang="ko-Kore-KR" sz="1400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sSub>
                          <m:sSubPr>
                            <m:ctrlP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1031C8-9FB9-AF49-BE63-FD6E09AE0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098" y="3711860"/>
                  <a:ext cx="1002197" cy="215444"/>
                </a:xfrm>
                <a:prstGeom prst="rect">
                  <a:avLst/>
                </a:prstGeom>
                <a:blipFill>
                  <a:blip r:embed="rId18"/>
                  <a:stretch>
                    <a:fillRect l="-3750" b="-27778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3ED1F75-46D4-7640-9FF1-7C8D711C0633}"/>
                    </a:ext>
                  </a:extLst>
                </p:cNvPr>
                <p:cNvSpPr txBox="1"/>
                <p:nvPr/>
              </p:nvSpPr>
              <p:spPr>
                <a:xfrm>
                  <a:off x="10621098" y="3429000"/>
                  <a:ext cx="106561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  <m:r>
                          <a:rPr kumimoji="1" lang="en-US" altLang="ko-Kore-KR" sz="1400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sSub>
                          <m:sSubPr>
                            <m:ctrlP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𝑠𝑖</m:t>
                            </m:r>
                          </m:sub>
                        </m:sSub>
                      </m:oMath>
                    </m:oMathPara>
                  </a14:m>
                  <a:endParaRPr kumimoji="1" lang="en-US" altLang="ko-Kore-KR" sz="1400" b="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3ED1F75-46D4-7640-9FF1-7C8D711C06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098" y="3429000"/>
                  <a:ext cx="1065613" cy="215444"/>
                </a:xfrm>
                <a:prstGeom prst="rect">
                  <a:avLst/>
                </a:prstGeom>
                <a:blipFill>
                  <a:blip r:embed="rId19"/>
                  <a:stretch>
                    <a:fillRect l="-3529" r="-1176" b="-22222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아래쪽 화살표[D] 47">
            <a:extLst>
              <a:ext uri="{FF2B5EF4-FFF2-40B4-BE49-F238E27FC236}">
                <a16:creationId xmlns:a16="http://schemas.microsoft.com/office/drawing/2014/main" id="{6DA10602-BAAE-AB49-876A-B567D5669CD0}"/>
              </a:ext>
            </a:extLst>
          </p:cNvPr>
          <p:cNvSpPr/>
          <p:nvPr/>
        </p:nvSpPr>
        <p:spPr>
          <a:xfrm rot="16200000">
            <a:off x="4580564" y="5392647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4A4C1B-B75A-534A-903C-03AA499DCB9D}"/>
                  </a:ext>
                </a:extLst>
              </p:cNvPr>
              <p:cNvSpPr txBox="1"/>
              <p:nvPr/>
            </p:nvSpPr>
            <p:spPr>
              <a:xfrm>
                <a:off x="6687323" y="3405619"/>
                <a:ext cx="956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</m:oMath>
                  </m:oMathPara>
                </a14:m>
                <a:endParaRPr kumimoji="1" lang="ko-Kore-KR" alt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4A4C1B-B75A-534A-903C-03AA499DC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323" y="3405619"/>
                <a:ext cx="956800" cy="369332"/>
              </a:xfrm>
              <a:prstGeom prst="rect">
                <a:avLst/>
              </a:prstGeom>
              <a:blipFill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20E1AE-C221-D54F-8FBF-60895E4809AC}"/>
                  </a:ext>
                </a:extLst>
              </p:cNvPr>
              <p:cNvSpPr txBox="1"/>
              <p:nvPr/>
            </p:nvSpPr>
            <p:spPr>
              <a:xfrm>
                <a:off x="9733398" y="3409302"/>
                <a:ext cx="483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1" lang="ko-Kore-KR" altLang="en-US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20E1AE-C221-D54F-8FBF-60895E480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398" y="3409302"/>
                <a:ext cx="483722" cy="369332"/>
              </a:xfrm>
              <a:prstGeom prst="rect">
                <a:avLst/>
              </a:prstGeom>
              <a:blipFill>
                <a:blip r:embed="rId2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8FD82FE3-72A4-E44B-ABF7-03EA3628F555}"/>
              </a:ext>
            </a:extLst>
          </p:cNvPr>
          <p:cNvSpPr/>
          <p:nvPr/>
        </p:nvSpPr>
        <p:spPr>
          <a:xfrm>
            <a:off x="5015749" y="3378062"/>
            <a:ext cx="6995087" cy="960294"/>
          </a:xfrm>
          <a:prstGeom prst="roundRect">
            <a:avLst/>
          </a:prstGeom>
          <a:noFill/>
          <a:ln w="28575">
            <a:solidFill>
              <a:srgbClr val="1F7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49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5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49550" y="934410"/>
            <a:ext cx="12066250" cy="5646147"/>
          </a:xfrm>
          <a:prstGeom prst="roundRect">
            <a:avLst>
              <a:gd name="adj" fmla="val 444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925E96D0-6F89-5A43-8DE4-BBBEA0849E98}"/>
              </a:ext>
            </a:extLst>
          </p:cNvPr>
          <p:cNvSpPr/>
          <p:nvPr/>
        </p:nvSpPr>
        <p:spPr>
          <a:xfrm>
            <a:off x="499039" y="89232"/>
            <a:ext cx="11193921" cy="772448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88FDC942-309E-D94F-A8AC-C1A2CDA5B028}"/>
              </a:ext>
            </a:extLst>
          </p:cNvPr>
          <p:cNvSpPr txBox="1">
            <a:spLocks/>
          </p:cNvSpPr>
          <p:nvPr/>
        </p:nvSpPr>
        <p:spPr>
          <a:xfrm>
            <a:off x="621110" y="177049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Equations</a:t>
            </a:r>
            <a:endParaRPr lang="ko-KR" altLang="en-US" sz="4000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7" name="그림 16" descr="텍스트, 손목시계, 시계이(가) 표시된 사진&#10;&#10;자동 생성된 설명">
            <a:extLst>
              <a:ext uri="{FF2B5EF4-FFF2-40B4-BE49-F238E27FC236}">
                <a16:creationId xmlns:a16="http://schemas.microsoft.com/office/drawing/2014/main" id="{1F072AF7-26D3-5241-B955-DD3EC1F69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1332693"/>
            <a:ext cx="2283615" cy="429940"/>
          </a:xfrm>
          <a:prstGeom prst="rect">
            <a:avLst/>
          </a:prstGeom>
        </p:spPr>
      </p:pic>
      <p:sp>
        <p:nvSpPr>
          <p:cNvPr id="18" name="아래쪽 화살표[D] 17">
            <a:extLst>
              <a:ext uri="{FF2B5EF4-FFF2-40B4-BE49-F238E27FC236}">
                <a16:creationId xmlns:a16="http://schemas.microsoft.com/office/drawing/2014/main" id="{7AEE25A0-9041-DF46-B37F-B685A9EAECC0}"/>
              </a:ext>
            </a:extLst>
          </p:cNvPr>
          <p:cNvSpPr/>
          <p:nvPr/>
        </p:nvSpPr>
        <p:spPr>
          <a:xfrm>
            <a:off x="1973459" y="1800246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3C6EBD-4FFC-544E-BE83-7945808C09AD}"/>
              </a:ext>
            </a:extLst>
          </p:cNvPr>
          <p:cNvSpPr txBox="1"/>
          <p:nvPr/>
        </p:nvSpPr>
        <p:spPr>
          <a:xfrm>
            <a:off x="1587455" y="1015523"/>
            <a:ext cx="1195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400" u="sng" dirty="0"/>
              <a:t>Fick’s 2</a:t>
            </a:r>
            <a:r>
              <a:rPr kumimoji="1" lang="en-US" altLang="ko-Kore-KR" sz="1400" u="sng" baseline="30000" dirty="0"/>
              <a:t>nd</a:t>
            </a:r>
            <a:r>
              <a:rPr kumimoji="1" lang="en-US" altLang="ko-Kore-KR" sz="1400" u="sng" dirty="0"/>
              <a:t> Law </a:t>
            </a:r>
            <a:endParaRPr kumimoji="1" lang="ko-Kore-KR" altLang="en-US" sz="1400" u="sng" dirty="0"/>
          </a:p>
        </p:txBody>
      </p:sp>
      <p:sp>
        <p:nvSpPr>
          <p:cNvPr id="35" name="아래쪽 화살표[D] 34">
            <a:extLst>
              <a:ext uri="{FF2B5EF4-FFF2-40B4-BE49-F238E27FC236}">
                <a16:creationId xmlns:a16="http://schemas.microsoft.com/office/drawing/2014/main" id="{7B190DAF-7738-904B-9A27-354D6D199028}"/>
              </a:ext>
            </a:extLst>
          </p:cNvPr>
          <p:cNvSpPr/>
          <p:nvPr/>
        </p:nvSpPr>
        <p:spPr>
          <a:xfrm rot="16200000">
            <a:off x="3279092" y="2580041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153A6B-CDE5-1343-901D-17F519F71BE3}"/>
              </a:ext>
            </a:extLst>
          </p:cNvPr>
          <p:cNvGrpSpPr/>
          <p:nvPr/>
        </p:nvGrpSpPr>
        <p:grpSpPr>
          <a:xfrm>
            <a:off x="3658189" y="2075390"/>
            <a:ext cx="6098617" cy="1031355"/>
            <a:chOff x="4705138" y="2316769"/>
            <a:chExt cx="6098617" cy="1031355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60F3DE60-905B-6F47-A47D-CBC666FCFD8F}"/>
                </a:ext>
              </a:extLst>
            </p:cNvPr>
            <p:cNvSpPr/>
            <p:nvPr/>
          </p:nvSpPr>
          <p:spPr>
            <a:xfrm>
              <a:off x="4713939" y="2378188"/>
              <a:ext cx="343253" cy="433872"/>
            </a:xfrm>
            <a:prstGeom prst="rect">
              <a:avLst/>
            </a:prstGeom>
            <a:solidFill>
              <a:srgbClr val="4472C4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F844F7C-5A59-334A-BE1F-3DD9EF3209B9}"/>
                    </a:ext>
                  </a:extLst>
                </p:cNvPr>
                <p:cNvSpPr txBox="1"/>
                <p:nvPr/>
              </p:nvSpPr>
              <p:spPr>
                <a:xfrm>
                  <a:off x="4706201" y="2846611"/>
                  <a:ext cx="6097554" cy="4785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ko-KR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ko-Kore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ko-Kore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kumimoji="1" lang="en-US" altLang="ko-KR" sz="1400" dirty="0"/>
                    <a:t> 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ko-K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kumimoji="1"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  <m:f>
                        <m:f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kumimoji="1" lang="en-US" altLang="ko-Kore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 sz="1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altLang="ko-Kore-KR" sz="1400" dirty="0"/>
                    <a:t> -</a:t>
                  </a:r>
                  <a:r>
                    <a:rPr kumimoji="1" lang="en-US" altLang="ko-KR" sz="1400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R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rad>
                      <m:f>
                        <m:f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kumimoji="1" lang="en-US" altLang="ko-Kore-K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 sz="1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altLang="ko-Kore-KR" sz="1400" dirty="0"/>
                    <a:t>)  </a:t>
                  </a:r>
                  <a:endParaRPr lang="ko-Kore-KR" altLang="en-US" sz="1400" dirty="0"/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F844F7C-5A59-334A-BE1F-3DD9EF320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201" y="2846611"/>
                  <a:ext cx="6097554" cy="478529"/>
                </a:xfrm>
                <a:prstGeom prst="rect">
                  <a:avLst/>
                </a:prstGeom>
                <a:blipFill>
                  <a:blip r:embed="rId6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FD5DD6D3-C2AA-8749-9476-1F12D1B24E3D}"/>
                </a:ext>
              </a:extLst>
            </p:cNvPr>
            <p:cNvSpPr/>
            <p:nvPr/>
          </p:nvSpPr>
          <p:spPr>
            <a:xfrm>
              <a:off x="4705138" y="2862157"/>
              <a:ext cx="948938" cy="485967"/>
            </a:xfrm>
            <a:prstGeom prst="rect">
              <a:avLst/>
            </a:prstGeom>
            <a:solidFill>
              <a:srgbClr val="FF7E79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7FDDE2A-362E-FA4C-ADF8-1A841B171B92}"/>
                    </a:ext>
                  </a:extLst>
                </p:cNvPr>
                <p:cNvSpPr txBox="1"/>
                <p:nvPr/>
              </p:nvSpPr>
              <p:spPr>
                <a:xfrm>
                  <a:off x="4713939" y="2316769"/>
                  <a:ext cx="1623886" cy="4776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ko-Kore-K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ko-K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kumimoji="1" lang="en-US" altLang="ko-KR" sz="1400" dirty="0"/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kumimoji="1" lang="en-US" altLang="ko-Kore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ko-Kore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ko-Kore-KR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ko-KR" sz="1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ko-K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en-US" altLang="ko-Kore-KR" sz="1400" dirty="0"/>
                    <a:t> </a:t>
                  </a:r>
                  <a:endParaRPr lang="ko-Kore-KR" altLang="en-US" sz="1400" dirty="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7FDDE2A-362E-FA4C-ADF8-1A841B171B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939" y="2316769"/>
                  <a:ext cx="1623886" cy="477695"/>
                </a:xfrm>
                <a:prstGeom prst="rect">
                  <a:avLst/>
                </a:prstGeom>
                <a:blipFill>
                  <a:blip r:embed="rId7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아래쪽 화살표[D] 52">
            <a:extLst>
              <a:ext uri="{FF2B5EF4-FFF2-40B4-BE49-F238E27FC236}">
                <a16:creationId xmlns:a16="http://schemas.microsoft.com/office/drawing/2014/main" id="{3EA35CB7-3410-4E41-BC4F-90C52FC99B7F}"/>
              </a:ext>
            </a:extLst>
          </p:cNvPr>
          <p:cNvSpPr/>
          <p:nvPr/>
        </p:nvSpPr>
        <p:spPr>
          <a:xfrm>
            <a:off x="5753069" y="3537097"/>
            <a:ext cx="218523" cy="587034"/>
          </a:xfrm>
          <a:prstGeom prst="downArrow">
            <a:avLst>
              <a:gd name="adj1" fmla="val 50000"/>
              <a:gd name="adj2" fmla="val 4643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11EFE29-3FCA-4443-A84E-C5E8D4433442}"/>
              </a:ext>
            </a:extLst>
          </p:cNvPr>
          <p:cNvGrpSpPr/>
          <p:nvPr/>
        </p:nvGrpSpPr>
        <p:grpSpPr>
          <a:xfrm>
            <a:off x="839044" y="2134115"/>
            <a:ext cx="3458322" cy="1107358"/>
            <a:chOff x="601941" y="2343696"/>
            <a:chExt cx="3458322" cy="1107358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C19D528-8AC2-1946-A9DB-39D665FF045C}"/>
                </a:ext>
              </a:extLst>
            </p:cNvPr>
            <p:cNvGrpSpPr/>
            <p:nvPr/>
          </p:nvGrpSpPr>
          <p:grpSpPr>
            <a:xfrm>
              <a:off x="601941" y="2343696"/>
              <a:ext cx="3458322" cy="1107358"/>
              <a:chOff x="601941" y="2427675"/>
              <a:chExt cx="3458322" cy="110735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4445691-427F-774A-B76B-2F466C1C5F32}"/>
                      </a:ext>
                    </a:extLst>
                  </p:cNvPr>
                  <p:cNvSpPr txBox="1"/>
                  <p:nvPr/>
                </p:nvSpPr>
                <p:spPr>
                  <a:xfrm>
                    <a:off x="755351" y="2498852"/>
                    <a:ext cx="3237792" cy="3167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f>
                          <m:f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a14:m>
                    <a:r>
                      <a:rPr kumimoji="1" lang="en-US" altLang="ko-KR" sz="1400" dirty="0"/>
                      <a:t> </a:t>
                    </a:r>
                    <a14:m>
                      <m:oMath xmlns:m="http://schemas.openxmlformats.org/officeDocument/2006/math">
                        <m:r>
                          <a:rPr kumimoji="1" lang="en-US" altLang="ko-KR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f>
                          <m:f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kumimoji="1" lang="ko-Kore-KR" altLang="en-US" sz="1400" dirty="0"/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4445691-427F-774A-B76B-2F466C1C5F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351" y="2498852"/>
                    <a:ext cx="3237792" cy="31675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563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CC84553-ADFF-A942-B3CA-CF5196769C96}"/>
                      </a:ext>
                    </a:extLst>
                  </p:cNvPr>
                  <p:cNvSpPr txBox="1"/>
                  <p:nvPr/>
                </p:nvSpPr>
                <p:spPr>
                  <a:xfrm>
                    <a:off x="688230" y="3181157"/>
                    <a:ext cx="3372033" cy="3167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ore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kumimoji="1" lang="en-US" altLang="ko-KR" sz="1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𝑆𝑖𝐶</m:t>
                            </m:r>
                          </m:sub>
                        </m:sSub>
                        <m:f>
                          <m:f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a14:m>
                    <a:r>
                      <a:rPr kumimoji="1" lang="en-US" altLang="ko-KR" sz="1400" dirty="0"/>
                      <a:t> </a:t>
                    </a:r>
                    <a14:m>
                      <m:oMath xmlns:m="http://schemas.openxmlformats.org/officeDocument/2006/math">
                        <m:r>
                          <a:rPr kumimoji="1" lang="en-US" altLang="ko-KR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ko-Kore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ko-Kore-KR" sz="1400" b="0" i="1" smtClean="0">
                                <a:latin typeface="Cambria Math" panose="02040503050406030204" pitchFamily="18" charset="0"/>
                              </a:rPr>
                              <m:t>𝑆𝑖𝑆𝑖</m:t>
                            </m:r>
                          </m:sub>
                        </m:sSub>
                        <m:f>
                          <m:fPr>
                            <m:ctrlP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ko-Kore-KR" sz="14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kumimoji="1" lang="en-US" altLang="ko-K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kumimoji="1" lang="ko-Kore-KR" altLang="en-US" sz="1400" dirty="0"/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CC84553-ADFF-A942-B3CA-CF5196769C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230" y="3181157"/>
                    <a:ext cx="3372033" cy="31675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124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28F0FC2F-47CF-4949-AB0B-BA9941D91C08}"/>
                  </a:ext>
                </a:extLst>
              </p:cNvPr>
              <p:cNvSpPr/>
              <p:nvPr/>
            </p:nvSpPr>
            <p:spPr>
              <a:xfrm>
                <a:off x="601941" y="2427675"/>
                <a:ext cx="535886" cy="1107358"/>
              </a:xfrm>
              <a:prstGeom prst="rect">
                <a:avLst/>
              </a:prstGeom>
              <a:solidFill>
                <a:srgbClr val="4472C4">
                  <a:alpha val="2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474953E2-ED53-5243-A343-FE35A5DE8FF1}"/>
                  </a:ext>
                </a:extLst>
              </p:cNvPr>
              <p:cNvSpPr/>
              <p:nvPr/>
            </p:nvSpPr>
            <p:spPr>
              <a:xfrm>
                <a:off x="1215748" y="2471689"/>
                <a:ext cx="948939" cy="1063343"/>
              </a:xfrm>
              <a:prstGeom prst="rect">
                <a:avLst/>
              </a:prstGeom>
              <a:solidFill>
                <a:srgbClr val="FF7E79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</p:grp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085E8051-292C-574A-9209-DB4D1E8A09BD}"/>
                </a:ext>
              </a:extLst>
            </p:cNvPr>
            <p:cNvSpPr/>
            <p:nvPr/>
          </p:nvSpPr>
          <p:spPr>
            <a:xfrm>
              <a:off x="2241463" y="3124295"/>
              <a:ext cx="483076" cy="304705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1D734883-CE22-6F43-9623-CFBE4E4C76C9}"/>
                </a:ext>
              </a:extLst>
            </p:cNvPr>
            <p:cNvSpPr/>
            <p:nvPr/>
          </p:nvSpPr>
          <p:spPr>
            <a:xfrm>
              <a:off x="2199581" y="2429224"/>
              <a:ext cx="483076" cy="304705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C2A88F3E-6928-7A45-9A20-AA0155EE16B0}"/>
                </a:ext>
              </a:extLst>
            </p:cNvPr>
            <p:cNvSpPr/>
            <p:nvPr/>
          </p:nvSpPr>
          <p:spPr>
            <a:xfrm>
              <a:off x="1484248" y="3101837"/>
              <a:ext cx="483076" cy="304705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978102C2-0B04-534A-BC48-A8E9A0675AAB}"/>
                </a:ext>
              </a:extLst>
            </p:cNvPr>
            <p:cNvSpPr/>
            <p:nvPr/>
          </p:nvSpPr>
          <p:spPr>
            <a:xfrm>
              <a:off x="1442366" y="2406766"/>
              <a:ext cx="483076" cy="304705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79387D3-D016-5D44-B330-39B68CBE9080}"/>
              </a:ext>
            </a:extLst>
          </p:cNvPr>
          <p:cNvGrpSpPr/>
          <p:nvPr/>
        </p:nvGrpSpPr>
        <p:grpSpPr>
          <a:xfrm>
            <a:off x="6323696" y="1125371"/>
            <a:ext cx="5169240" cy="1274523"/>
            <a:chOff x="5460237" y="879297"/>
            <a:chExt cx="5169240" cy="1274523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BAD9AF1A-AE98-FA4D-B305-49916E5DE209}"/>
                </a:ext>
              </a:extLst>
            </p:cNvPr>
            <p:cNvGrpSpPr/>
            <p:nvPr/>
          </p:nvGrpSpPr>
          <p:grpSpPr>
            <a:xfrm>
              <a:off x="5460237" y="879297"/>
              <a:ext cx="5169240" cy="1248062"/>
              <a:chOff x="555969" y="4215467"/>
              <a:chExt cx="5169240" cy="124806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17396C91-307F-8F41-8B17-3E98F88BB34F}"/>
                      </a:ext>
                    </a:extLst>
                  </p:cNvPr>
                  <p:cNvSpPr txBox="1"/>
                  <p:nvPr/>
                </p:nvSpPr>
                <p:spPr>
                  <a:xfrm>
                    <a:off x="688230" y="4215467"/>
                    <a:ext cx="1613199" cy="3820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1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oMath>
                      </m:oMathPara>
                    </a14:m>
                    <a:endParaRPr lang="ko-KR" altLang="en-US" sz="1100" dirty="0"/>
                  </a:p>
                </p:txBody>
              </p:sp>
            </mc:Choice>
            <mc:Fallback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17396C91-307F-8F41-8B17-3E98F88BB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230" y="4215467"/>
                    <a:ext cx="1613199" cy="38202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3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264433C-D363-EC44-B75D-371EA9796B59}"/>
                      </a:ext>
                    </a:extLst>
                  </p:cNvPr>
                  <p:cNvSpPr txBox="1"/>
                  <p:nvPr/>
                </p:nvSpPr>
                <p:spPr>
                  <a:xfrm>
                    <a:off x="2652129" y="4226707"/>
                    <a:ext cx="1797735" cy="3686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1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ko-KR" altLang="en-US" sz="1100" dirty="0"/>
                  </a:p>
                </p:txBody>
              </p:sp>
            </mc:Choice>
            <mc:Fallback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264433C-D363-EC44-B75D-371EA9796B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2129" y="4226707"/>
                    <a:ext cx="1797735" cy="36869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99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F4499381-74C3-C14A-978F-F2503E259467}"/>
                      </a:ext>
                    </a:extLst>
                  </p:cNvPr>
                  <p:cNvSpPr txBox="1"/>
                  <p:nvPr/>
                </p:nvSpPr>
                <p:spPr>
                  <a:xfrm>
                    <a:off x="598721" y="5079000"/>
                    <a:ext cx="3294876" cy="3845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𝑆𝑖𝑆𝑖</m:t>
                              </m:r>
                            </m:sub>
                          </m:s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𝑆𝑖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  <m:sup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oMath>
                      </m:oMathPara>
                    </a14:m>
                    <a:endParaRPr lang="ko-KR" altLang="en-US" sz="1100" dirty="0"/>
                  </a:p>
                </p:txBody>
              </p:sp>
            </mc:Choice>
            <mc:Fallback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F4499381-74C3-C14A-978F-F2503E2594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21" y="5079000"/>
                    <a:ext cx="3294876" cy="38452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85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C7E23E5-53D0-7C4A-8702-C9FC1B3A9FA1}"/>
                      </a:ext>
                    </a:extLst>
                  </p:cNvPr>
                  <p:cNvSpPr txBox="1"/>
                  <p:nvPr/>
                </p:nvSpPr>
                <p:spPr>
                  <a:xfrm>
                    <a:off x="630032" y="4713646"/>
                    <a:ext cx="5095177" cy="2861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e>
                        </m:d>
                        <m:f>
                          <m:f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altLang="ko-KR" sz="11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ko-K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a14:m>
                    <a:endParaRPr lang="ko-KR" altLang="en-US" sz="1100" dirty="0"/>
                  </a:p>
                </p:txBody>
              </p:sp>
            </mc:Choice>
            <mc:Fallback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C7E23E5-53D0-7C4A-8702-C9FC1B3A9F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032" y="4713646"/>
                    <a:ext cx="5095177" cy="28616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98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ko-Kore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F3DE5766-D1C2-114D-B8EC-07E3B6064E4C}"/>
                  </a:ext>
                </a:extLst>
              </p:cNvPr>
              <p:cNvSpPr/>
              <p:nvPr/>
            </p:nvSpPr>
            <p:spPr>
              <a:xfrm>
                <a:off x="555969" y="4718888"/>
                <a:ext cx="409408" cy="350553"/>
              </a:xfrm>
              <a:prstGeom prst="rect">
                <a:avLst/>
              </a:prstGeom>
              <a:solidFill>
                <a:srgbClr val="FFFC00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</p:grp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A9BC17BE-E707-9748-9079-8A142F062417}"/>
                </a:ext>
              </a:extLst>
            </p:cNvPr>
            <p:cNvSpPr/>
            <p:nvPr/>
          </p:nvSpPr>
          <p:spPr>
            <a:xfrm>
              <a:off x="5460237" y="899884"/>
              <a:ext cx="409408" cy="350553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BA8B90A9-084D-6447-BE9B-DF55D7EA40C6}"/>
                </a:ext>
              </a:extLst>
            </p:cNvPr>
            <p:cNvSpPr/>
            <p:nvPr/>
          </p:nvSpPr>
          <p:spPr>
            <a:xfrm>
              <a:off x="7519764" y="910606"/>
              <a:ext cx="409408" cy="350553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FA428258-5FB6-A34C-B09C-C385BECD769C}"/>
                </a:ext>
              </a:extLst>
            </p:cNvPr>
            <p:cNvSpPr/>
            <p:nvPr/>
          </p:nvSpPr>
          <p:spPr>
            <a:xfrm>
              <a:off x="5460237" y="1803267"/>
              <a:ext cx="409408" cy="350553"/>
            </a:xfrm>
            <a:prstGeom prst="rect">
              <a:avLst/>
            </a:prstGeom>
            <a:solidFill>
              <a:srgbClr val="FFFC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pic>
        <p:nvPicPr>
          <p:cNvPr id="12" name="그림 11" descr="텍스트, 손목시계, 게이지이(가) 표시된 사진&#10;&#10;자동 생성된 설명">
            <a:extLst>
              <a:ext uri="{FF2B5EF4-FFF2-40B4-BE49-F238E27FC236}">
                <a16:creationId xmlns:a16="http://schemas.microsoft.com/office/drawing/2014/main" id="{A476F319-CCE3-2643-89B1-E5F38B9565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10" y="3519843"/>
            <a:ext cx="2279778" cy="576117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E4308C53-04C5-3D4F-962F-6404E02A26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09" y="3519843"/>
            <a:ext cx="1222714" cy="522612"/>
          </a:xfrm>
          <a:prstGeom prst="rect">
            <a:avLst/>
          </a:prstGeom>
        </p:spPr>
      </p:pic>
      <p:sp>
        <p:nvSpPr>
          <p:cNvPr id="75" name="아래쪽 화살표[D] 74">
            <a:extLst>
              <a:ext uri="{FF2B5EF4-FFF2-40B4-BE49-F238E27FC236}">
                <a16:creationId xmlns:a16="http://schemas.microsoft.com/office/drawing/2014/main" id="{3973520C-C1A4-1343-932E-6EF32AA668E8}"/>
              </a:ext>
            </a:extLst>
          </p:cNvPr>
          <p:cNvSpPr/>
          <p:nvPr/>
        </p:nvSpPr>
        <p:spPr>
          <a:xfrm rot="16200000">
            <a:off x="8600701" y="3662577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8FCE68E-96CA-3E4F-A03A-C09C7351602F}"/>
                  </a:ext>
                </a:extLst>
              </p:cNvPr>
              <p:cNvSpPr txBox="1"/>
              <p:nvPr/>
            </p:nvSpPr>
            <p:spPr>
              <a:xfrm>
                <a:off x="-93960" y="4350193"/>
                <a:ext cx="12236410" cy="745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ko-Kore-KR" altLang="en-US" sz="14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8FCE68E-96CA-3E4F-A03A-C09C7351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960" y="4350193"/>
                <a:ext cx="12236410" cy="7451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BEA99C8-1CAF-A44E-A0C4-A5B703C17BA5}"/>
                  </a:ext>
                </a:extLst>
              </p:cNvPr>
              <p:cNvSpPr txBox="1"/>
              <p:nvPr/>
            </p:nvSpPr>
            <p:spPr>
              <a:xfrm>
                <a:off x="-67310" y="4909873"/>
                <a:ext cx="12391345" cy="745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ko-Kore-KR" altLang="en-US" sz="14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BEA99C8-1CAF-A44E-A0C4-A5B703C17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310" y="4909873"/>
                <a:ext cx="12391345" cy="7451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타원 25">
            <a:extLst>
              <a:ext uri="{FF2B5EF4-FFF2-40B4-BE49-F238E27FC236}">
                <a16:creationId xmlns:a16="http://schemas.microsoft.com/office/drawing/2014/main" id="{8C556FA0-2996-2142-8FC0-3A53FE33AAA4}"/>
              </a:ext>
            </a:extLst>
          </p:cNvPr>
          <p:cNvSpPr/>
          <p:nvPr/>
        </p:nvSpPr>
        <p:spPr>
          <a:xfrm>
            <a:off x="9340910" y="3630831"/>
            <a:ext cx="241629" cy="256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63FD13-9F20-2D4B-9045-F4D62F5AB496}"/>
              </a:ext>
            </a:extLst>
          </p:cNvPr>
          <p:cNvSpPr txBox="1"/>
          <p:nvPr/>
        </p:nvSpPr>
        <p:spPr>
          <a:xfrm>
            <a:off x="9238144" y="335122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1200" dirty="0"/>
              <a:t>조성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4FC542-357A-4343-8D2B-526237C6A306}"/>
              </a:ext>
            </a:extLst>
          </p:cNvPr>
          <p:cNvSpPr txBox="1"/>
          <p:nvPr/>
        </p:nvSpPr>
        <p:spPr>
          <a:xfrm>
            <a:off x="4979235" y="5902403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u="sng" dirty="0"/>
              <a:t>solve using FDM </a:t>
            </a:r>
            <a:endParaRPr kumimoji="1" lang="ko-Kore-KR" altLang="en-US" u="sng" dirty="0"/>
          </a:p>
        </p:txBody>
      </p:sp>
      <p:sp>
        <p:nvSpPr>
          <p:cNvPr id="79" name="아래쪽 화살표[D] 78">
            <a:extLst>
              <a:ext uri="{FF2B5EF4-FFF2-40B4-BE49-F238E27FC236}">
                <a16:creationId xmlns:a16="http://schemas.microsoft.com/office/drawing/2014/main" id="{D1AEF168-8395-E94E-BB3B-C7310343BEDB}"/>
              </a:ext>
            </a:extLst>
          </p:cNvPr>
          <p:cNvSpPr/>
          <p:nvPr/>
        </p:nvSpPr>
        <p:spPr>
          <a:xfrm rot="16200000">
            <a:off x="10246517" y="3666235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CE9848-EB91-6741-9C61-57ABF910B851}"/>
                  </a:ext>
                </a:extLst>
              </p:cNvPr>
              <p:cNvSpPr txBox="1"/>
              <p:nvPr/>
            </p:nvSpPr>
            <p:spPr>
              <a:xfrm>
                <a:off x="10526839" y="3285418"/>
                <a:ext cx="1588961" cy="1044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ko-Kore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ko-Kore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ko-Kore-K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b>
                                <m:sSub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ko-Kore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ko-Kore-K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ore-K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kumimoji="1" lang="en-US" altLang="ko-Kore-K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kumimoji="1" lang="ko-Kore-KR" alt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CE9848-EB91-6741-9C61-57ABF910B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839" y="3285418"/>
                <a:ext cx="1588961" cy="1044966"/>
              </a:xfrm>
              <a:prstGeom prst="rect">
                <a:avLst/>
              </a:prstGeom>
              <a:blipFill>
                <a:blip r:embed="rId18"/>
                <a:stretch>
                  <a:fillRect l="-1575" r="-1575" b="-5180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48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6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49550" y="934410"/>
            <a:ext cx="12066250" cy="5646147"/>
          </a:xfrm>
          <a:prstGeom prst="roundRect">
            <a:avLst>
              <a:gd name="adj" fmla="val 444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925E96D0-6F89-5A43-8DE4-BBBEA0849E98}"/>
              </a:ext>
            </a:extLst>
          </p:cNvPr>
          <p:cNvSpPr/>
          <p:nvPr/>
        </p:nvSpPr>
        <p:spPr>
          <a:xfrm>
            <a:off x="499039" y="89232"/>
            <a:ext cx="11193921" cy="772448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88FDC942-309E-D94F-A8AC-C1A2CDA5B028}"/>
              </a:ext>
            </a:extLst>
          </p:cNvPr>
          <p:cNvSpPr txBox="1">
            <a:spLocks/>
          </p:cNvSpPr>
          <p:nvPr/>
        </p:nvSpPr>
        <p:spPr>
          <a:xfrm>
            <a:off x="621110" y="177049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Equations</a:t>
            </a:r>
            <a:endParaRPr lang="ko-KR" altLang="en-US" sz="4000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16B2082-2F47-6D47-9E13-3C4FAB75D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480" y="1138503"/>
            <a:ext cx="8412480" cy="1911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7455E-79D2-0744-95B4-E428C3ABE83D}"/>
              </a:ext>
            </a:extLst>
          </p:cNvPr>
          <p:cNvSpPr txBox="1"/>
          <p:nvPr/>
        </p:nvSpPr>
        <p:spPr>
          <a:xfrm>
            <a:off x="968529" y="1288869"/>
            <a:ext cx="120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u="sng" dirty="0"/>
              <a:t>derivatives</a:t>
            </a:r>
            <a:endParaRPr kumimoji="1" lang="ko-Kore-KR" altLang="en-US" u="sng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10E5AF7-06D6-8649-B752-0188D93D6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60" y="1861457"/>
            <a:ext cx="572029" cy="5842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BB9DA31-9521-5A45-A4E3-143033BC9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529" y="1836057"/>
            <a:ext cx="726831" cy="6096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A415981-FD7B-D14E-80F8-D45ED841C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9200" y="1912257"/>
            <a:ext cx="673100" cy="533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4B3DE67-1A57-1A4F-99EA-E70D7F45D8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339" y="1950357"/>
            <a:ext cx="381000" cy="457200"/>
          </a:xfrm>
          <a:prstGeom prst="rect">
            <a:avLst/>
          </a:prstGeom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517A92EA-9D5A-1048-8AAE-C1F11B9FD5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4" y="4065482"/>
            <a:ext cx="2895600" cy="635000"/>
          </a:xfrm>
          <a:prstGeom prst="rect">
            <a:avLst/>
          </a:prstGeom>
        </p:spPr>
      </p:pic>
      <p:pic>
        <p:nvPicPr>
          <p:cNvPr id="16" name="그림 15" descr="텍스트, 장치, 게이지, 측정기이(가) 표시된 사진&#10;&#10;자동 생성된 설명">
            <a:extLst>
              <a:ext uri="{FF2B5EF4-FFF2-40B4-BE49-F238E27FC236}">
                <a16:creationId xmlns:a16="http://schemas.microsoft.com/office/drawing/2014/main" id="{C142F0D1-BABC-F148-953B-2B051A6CCC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" y="4832531"/>
            <a:ext cx="1841500" cy="7366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F3BCAE2-17EF-CC41-A5AA-6661BCB3F6C3}"/>
              </a:ext>
            </a:extLst>
          </p:cNvPr>
          <p:cNvSpPr txBox="1"/>
          <p:nvPr/>
        </p:nvSpPr>
        <p:spPr>
          <a:xfrm>
            <a:off x="4762037" y="3851426"/>
            <a:ext cx="6096000" cy="21698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ore-KR" sz="900" b="0" dirty="0">
                <a:solidFill>
                  <a:srgbClr val="C586C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for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ore-KR" sz="900" b="0" dirty="0">
                <a:solidFill>
                  <a:srgbClr val="C586C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in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ore-KR" sz="900" b="0" dirty="0">
                <a:solidFill>
                  <a:srgbClr val="4EC9B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range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t_iter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):</a:t>
            </a:r>
          </a:p>
          <a:p>
            <a:r>
              <a:rPr lang="en-US" altLang="ko-Kore-KR" sz="900" b="0" dirty="0">
                <a:solidFill>
                  <a:srgbClr val="C586C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	for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ore-KR" sz="900" b="0" dirty="0">
                <a:solidFill>
                  <a:srgbClr val="C586C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in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ore-KR" sz="900" b="0" dirty="0">
                <a:solidFill>
                  <a:srgbClr val="4EC9B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range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x_iter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):</a:t>
            </a:r>
          </a:p>
          <a:p>
            <a:pPr lvl="2"/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 (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)] = 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 + 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/ (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dx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** 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)* ((</a:t>
            </a:r>
            <a:r>
              <a:rPr lang="en-US" altLang="ko-Kore-KR" sz="900" b="0" dirty="0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sqrt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Dcc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* 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Dcc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)) * 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]-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])) - (</a:t>
            </a:r>
            <a:r>
              <a:rPr lang="en-US" altLang="ko-Kore-KR" sz="900" b="0" dirty="0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sqrt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Dcc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* 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Dcc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)* 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]-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])) </a:t>
            </a:r>
          </a:p>
          <a:p>
            <a:pPr lvl="2"/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 (</a:t>
            </a:r>
            <a:r>
              <a:rPr lang="en-US" altLang="ko-Kore-KR" sz="900" b="0" dirty="0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sqrt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Dcsi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* 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Dcsi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)* 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]-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])) - (</a:t>
            </a:r>
            <a:r>
              <a:rPr lang="en-US" altLang="ko-Kore-KR" sz="900" b="0" dirty="0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sqrt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Dcsi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* 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Dcsi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)* 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]-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])))</a:t>
            </a:r>
          </a:p>
          <a:p>
            <a:pPr lvl="2"/>
            <a:b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 (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)] = 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 + 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/ (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dx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** 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* ((</a:t>
            </a:r>
            <a:r>
              <a:rPr lang="en-US" altLang="ko-Kore-KR" sz="900" b="0" dirty="0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sqrt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Dsic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* 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Dsic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)* 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]-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])) - (</a:t>
            </a:r>
            <a:r>
              <a:rPr lang="en-US" altLang="ko-Kore-KR" sz="900" b="0" dirty="0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sqrt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Dsic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* 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Dsic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)* 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]-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]))</a:t>
            </a:r>
          </a:p>
          <a:p>
            <a:pPr lvl="2"/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 (</a:t>
            </a:r>
            <a:r>
              <a:rPr lang="en-US" altLang="ko-Kore-KR" sz="900" b="0" dirty="0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sqrt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Dsisi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* 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Dsisi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)* 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]-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])) - (</a:t>
            </a:r>
            <a:r>
              <a:rPr lang="en-US" altLang="ko-Kore-KR" sz="900" b="0" dirty="0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sqrt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Dsisi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* </a:t>
            </a:r>
            <a:r>
              <a:rPr lang="en-US" altLang="ko-Kore-KR" sz="900" b="0" dirty="0" err="1">
                <a:solidFill>
                  <a:srgbClr val="DCDCAA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Dsisi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y_c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],</a:t>
            </a:r>
            <a:r>
              <a:rPr lang="en-US" altLang="ko-Kore-KR" sz="900" b="0" dirty="0">
                <a:solidFill>
                  <a:srgbClr val="4FC1FF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) )* (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 err="1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]-</a:t>
            </a:r>
            <a:r>
              <a:rPr lang="en-US" altLang="ko-Kore-KR" sz="900" b="0" dirty="0" err="1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y_si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ore-KR" sz="900" b="0" dirty="0">
                <a:solidFill>
                  <a:srgbClr val="B5CEA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en-US" altLang="ko-Kore-KR" sz="900" b="0" dirty="0">
                <a:solidFill>
                  <a:srgbClr val="9CDCFE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</a:t>
            </a:r>
            <a:r>
              <a:rPr lang="en-US" altLang="ko-Kore-KR" sz="900" b="0" dirty="0">
                <a:solidFill>
                  <a:srgbClr val="D4D4D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]))) </a:t>
            </a:r>
          </a:p>
        </p:txBody>
      </p:sp>
      <p:sp>
        <p:nvSpPr>
          <p:cNvPr id="39" name="아래쪽 화살표[D] 38">
            <a:extLst>
              <a:ext uri="{FF2B5EF4-FFF2-40B4-BE49-F238E27FC236}">
                <a16:creationId xmlns:a16="http://schemas.microsoft.com/office/drawing/2014/main" id="{BED68A8E-BE1F-FD44-9A8E-C37EEA12041B}"/>
              </a:ext>
            </a:extLst>
          </p:cNvPr>
          <p:cNvSpPr/>
          <p:nvPr/>
        </p:nvSpPr>
        <p:spPr>
          <a:xfrm rot="16200000">
            <a:off x="4015145" y="4719183"/>
            <a:ext cx="211595" cy="237143"/>
          </a:xfrm>
          <a:prstGeom prst="downArrow">
            <a:avLst>
              <a:gd name="adj1" fmla="val 50000"/>
              <a:gd name="adj2" fmla="val 46430"/>
            </a:avLst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9F34B0-9793-9D4D-BADD-36EABBAF6C0B}"/>
              </a:ext>
            </a:extLst>
          </p:cNvPr>
          <p:cNvSpPr txBox="1"/>
          <p:nvPr/>
        </p:nvSpPr>
        <p:spPr>
          <a:xfrm>
            <a:off x="3805791" y="5138057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dirty="0"/>
              <a:t>FDM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88087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7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49550" y="934410"/>
            <a:ext cx="12066250" cy="5646147"/>
          </a:xfrm>
          <a:prstGeom prst="roundRect">
            <a:avLst>
              <a:gd name="adj" fmla="val 444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925E96D0-6F89-5A43-8DE4-BBBEA0849E98}"/>
              </a:ext>
            </a:extLst>
          </p:cNvPr>
          <p:cNvSpPr/>
          <p:nvPr/>
        </p:nvSpPr>
        <p:spPr>
          <a:xfrm>
            <a:off x="499039" y="89232"/>
            <a:ext cx="11193921" cy="772448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88FDC942-309E-D94F-A8AC-C1A2CDA5B028}"/>
              </a:ext>
            </a:extLst>
          </p:cNvPr>
          <p:cNvSpPr txBox="1">
            <a:spLocks/>
          </p:cNvSpPr>
          <p:nvPr/>
        </p:nvSpPr>
        <p:spPr>
          <a:xfrm>
            <a:off x="621110" y="177049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Results : silicon diffusion @ 1323K</a:t>
            </a:r>
            <a:endParaRPr lang="ko-KR" altLang="en-US" sz="4000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475FE-7B5C-504E-B6F1-A4E9F05D0ABF}"/>
              </a:ext>
            </a:extLst>
          </p:cNvPr>
          <p:cNvSpPr txBox="1"/>
          <p:nvPr/>
        </p:nvSpPr>
        <p:spPr>
          <a:xfrm>
            <a:off x="2525488" y="5738923"/>
            <a:ext cx="150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u="sng" dirty="0"/>
              <a:t>13 days after </a:t>
            </a:r>
            <a:endParaRPr kumimoji="1" lang="ko-Kore-KR" altLang="en-US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61D90-8FCD-E549-91FB-F21C7F4A3D28}"/>
              </a:ext>
            </a:extLst>
          </p:cNvPr>
          <p:cNvSpPr txBox="1"/>
          <p:nvPr/>
        </p:nvSpPr>
        <p:spPr>
          <a:xfrm>
            <a:off x="7876899" y="5738923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u="sng" dirty="0"/>
              <a:t>With different days</a:t>
            </a:r>
            <a:endParaRPr kumimoji="1" lang="ko-Kore-KR" altLang="en-US" u="sng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873BA80-DB01-FF42-A4FB-FB8BABE0F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15" y="1427119"/>
            <a:ext cx="4165857" cy="400376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4DA07A8-321E-6A47-9D7F-990517AE6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788" y="1427119"/>
            <a:ext cx="4165857" cy="40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6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8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49550" y="934410"/>
            <a:ext cx="12066250" cy="5646147"/>
          </a:xfrm>
          <a:prstGeom prst="roundRect">
            <a:avLst>
              <a:gd name="adj" fmla="val 444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925E96D0-6F89-5A43-8DE4-BBBEA0849E98}"/>
              </a:ext>
            </a:extLst>
          </p:cNvPr>
          <p:cNvSpPr/>
          <p:nvPr/>
        </p:nvSpPr>
        <p:spPr>
          <a:xfrm>
            <a:off x="499039" y="89232"/>
            <a:ext cx="11193921" cy="772448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88FDC942-309E-D94F-A8AC-C1A2CDA5B028}"/>
              </a:ext>
            </a:extLst>
          </p:cNvPr>
          <p:cNvSpPr txBox="1">
            <a:spLocks/>
          </p:cNvSpPr>
          <p:nvPr/>
        </p:nvSpPr>
        <p:spPr>
          <a:xfrm>
            <a:off x="621110" y="177049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Results : carbon diffusion @ 1323K</a:t>
            </a:r>
            <a:endParaRPr lang="ko-KR" altLang="en-US" sz="4000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15320D-8653-FE43-8121-E10BAB98D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845" y="1402805"/>
            <a:ext cx="4165856" cy="4052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F475FE-7B5C-504E-B6F1-A4E9F05D0ABF}"/>
              </a:ext>
            </a:extLst>
          </p:cNvPr>
          <p:cNvSpPr txBox="1"/>
          <p:nvPr/>
        </p:nvSpPr>
        <p:spPr>
          <a:xfrm>
            <a:off x="2525488" y="5738923"/>
            <a:ext cx="150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u="sng" dirty="0"/>
              <a:t>13 days after </a:t>
            </a:r>
            <a:endParaRPr kumimoji="1" lang="ko-Kore-KR" altLang="en-US" u="sng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C40B62E-4E0E-A340-B7F5-C5D3721D5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913" y="1354395"/>
            <a:ext cx="4165856" cy="40523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761D90-8FCD-E549-91FB-F21C7F4A3D28}"/>
              </a:ext>
            </a:extLst>
          </p:cNvPr>
          <p:cNvSpPr txBox="1"/>
          <p:nvPr/>
        </p:nvSpPr>
        <p:spPr>
          <a:xfrm>
            <a:off x="7876899" y="5738923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u="sng" dirty="0"/>
              <a:t>With different days</a:t>
            </a:r>
            <a:endParaRPr kumimoji="1" lang="ko-Kore-KR" altLang="en-US" u="sng" dirty="0"/>
          </a:p>
        </p:txBody>
      </p:sp>
    </p:spTree>
    <p:extLst>
      <p:ext uri="{BB962C8B-B14F-4D97-AF65-F5344CB8AC3E}">
        <p14:creationId xmlns:p14="http://schemas.microsoft.com/office/powerpoint/2010/main" val="324249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636" y="6552889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z="1000" smtClean="0">
                <a:latin typeface="+mj-ea"/>
                <a:ea typeface="+mj-ea"/>
              </a:rPr>
              <a:t>9</a:t>
            </a:fld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887508" y="6585537"/>
            <a:ext cx="505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</a:t>
            </a:r>
            <a:r>
              <a:rPr lang="en-US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I &amp; NEUROMORPHIC DEVI</a:t>
            </a:r>
            <a:r>
              <a:rPr lang="en-US" altLang="ko-KR" sz="1400" dirty="0">
                <a:ln w="0"/>
                <a:solidFill>
                  <a:srgbClr val="C9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CE LAB</a:t>
            </a:r>
            <a:endParaRPr lang="ko-KR" altLang="en-US" sz="1400" dirty="0">
              <a:ln w="0"/>
              <a:solidFill>
                <a:srgbClr val="C900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50" y="6658044"/>
            <a:ext cx="1837958" cy="157783"/>
          </a:xfrm>
          <a:prstGeom prst="rect">
            <a:avLst/>
          </a:prstGeom>
        </p:spPr>
      </p:pic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49550" y="934410"/>
            <a:ext cx="12066250" cy="5646147"/>
          </a:xfrm>
          <a:prstGeom prst="roundRect">
            <a:avLst>
              <a:gd name="adj" fmla="val 444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925E96D0-6F89-5A43-8DE4-BBBEA0849E98}"/>
              </a:ext>
            </a:extLst>
          </p:cNvPr>
          <p:cNvSpPr/>
          <p:nvPr/>
        </p:nvSpPr>
        <p:spPr>
          <a:xfrm>
            <a:off x="499039" y="89232"/>
            <a:ext cx="11193921" cy="772448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88FDC942-309E-D94F-A8AC-C1A2CDA5B028}"/>
              </a:ext>
            </a:extLst>
          </p:cNvPr>
          <p:cNvSpPr txBox="1">
            <a:spLocks/>
          </p:cNvSpPr>
          <p:nvPr/>
        </p:nvSpPr>
        <p:spPr>
          <a:xfrm>
            <a:off x="621110" y="177049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자유주제</a:t>
            </a:r>
            <a:r>
              <a:rPr lang="en-US" altLang="ko-KR" sz="4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Lasso regression</a:t>
            </a:r>
            <a:endParaRPr lang="ko-KR" altLang="en-US" sz="4000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2B944-C9EC-B248-8D32-43F9232EC8EC}"/>
                  </a:ext>
                </a:extLst>
              </p:cNvPr>
              <p:cNvSpPr txBox="1"/>
              <p:nvPr/>
            </p:nvSpPr>
            <p:spPr>
              <a:xfrm>
                <a:off x="1547523" y="1190937"/>
                <a:ext cx="9070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KR" dirty="0"/>
                  <a:t>objective of linear regression : </a:t>
                </a:r>
                <a:r>
                  <a:rPr kumimoji="1" lang="ko-Kore-KR" altLang="en-US" dirty="0"/>
                  <a:t>주어진 </a:t>
                </a:r>
                <a:r>
                  <a:rPr kumimoji="1" lang="en-US" altLang="ko-Kore-KR" dirty="0"/>
                  <a:t>data (</a:t>
                </a:r>
                <a:r>
                  <a:rPr kumimoji="1" lang="en-US" altLang="ko-Kore-KR" dirty="0" err="1"/>
                  <a:t>x,y</a:t>
                </a:r>
                <a:r>
                  <a:rPr kumimoji="1" lang="en-US" altLang="ko-Kore-KR" dirty="0"/>
                  <a:t>)</a:t>
                </a:r>
                <a:r>
                  <a:rPr kumimoji="1" lang="ko-Kore-KR" altLang="en-US" dirty="0"/>
                  <a:t>의 </a:t>
                </a:r>
                <a:r>
                  <a:rPr kumimoji="1" lang="en-US" altLang="ko-Kore-KR" dirty="0"/>
                  <a:t>linear</a:t>
                </a:r>
                <a:r>
                  <a:rPr kumimoji="1" lang="ko-Kore-KR" altLang="en-US" dirty="0"/>
                  <a:t>한 관계를 가장 잘</a:t>
                </a:r>
                <a:r>
                  <a:rPr kumimoji="1" lang="en-US" altLang="ko-Kore-KR" dirty="0"/>
                  <a:t> </a:t>
                </a:r>
                <a:r>
                  <a:rPr kumimoji="1" lang="ko-Kore-KR" altLang="en-US" dirty="0"/>
                  <a:t> 표현하는 </a:t>
                </a:r>
                <a14:m>
                  <m:oMath xmlns:m="http://schemas.openxmlformats.org/officeDocument/2006/math">
                    <m:r>
                      <a:rPr kumimoji="1" lang="en-US" altLang="ko-Kore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1" lang="ko-Kore-KR" altLang="en-US" dirty="0"/>
                  <a:t> 탐색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2B944-C9EC-B248-8D32-43F9232E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523" y="1190937"/>
                <a:ext cx="9070304" cy="369332"/>
              </a:xfrm>
              <a:prstGeom prst="rect">
                <a:avLst/>
              </a:prstGeom>
              <a:blipFill>
                <a:blip r:embed="rId5"/>
                <a:stretch>
                  <a:fillRect l="-559" t="-10000" b="-2666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7C72C118-256E-0949-BA7B-A5E806EC9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275" y="1710127"/>
            <a:ext cx="3606800" cy="2260600"/>
          </a:xfrm>
          <a:prstGeom prst="rect">
            <a:avLst/>
          </a:prstGeom>
        </p:spPr>
      </p:pic>
      <p:sp>
        <p:nvSpPr>
          <p:cNvPr id="15" name="아래쪽 화살표[D] 14">
            <a:extLst>
              <a:ext uri="{FF2B5EF4-FFF2-40B4-BE49-F238E27FC236}">
                <a16:creationId xmlns:a16="http://schemas.microsoft.com/office/drawing/2014/main" id="{8936DDD5-1543-304C-9C94-8905A5A87BFB}"/>
              </a:ext>
            </a:extLst>
          </p:cNvPr>
          <p:cNvSpPr/>
          <p:nvPr/>
        </p:nvSpPr>
        <p:spPr>
          <a:xfrm>
            <a:off x="5831341" y="4304792"/>
            <a:ext cx="484632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83669F-925B-3544-BD15-CB6CEAEADE23}"/>
              </a:ext>
            </a:extLst>
          </p:cNvPr>
          <p:cNvSpPr txBox="1"/>
          <p:nvPr/>
        </p:nvSpPr>
        <p:spPr>
          <a:xfrm>
            <a:off x="2788202" y="5165452"/>
            <a:ext cx="661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if </a:t>
            </a:r>
            <a:r>
              <a:rPr kumimoji="1" lang="en-US" altLang="ko-KR" b="1" dirty="0"/>
              <a:t>too many data </a:t>
            </a:r>
            <a:r>
              <a:rPr kumimoji="1" lang="en-US" altLang="ko-KR" dirty="0"/>
              <a:t>(x, y) exists, while there’re </a:t>
            </a:r>
            <a:r>
              <a:rPr kumimoji="1" lang="en-US" altLang="ko-KR" u="sng" dirty="0"/>
              <a:t>only few data</a:t>
            </a:r>
            <a:r>
              <a:rPr kumimoji="1" lang="en-US" altLang="ko-KR" dirty="0"/>
              <a:t>  matters?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29674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38EAF2AEEDB6646B49BAEB4E9067415" ma:contentTypeVersion="2" ma:contentTypeDescription="새 문서를 만듭니다." ma:contentTypeScope="" ma:versionID="5e551a3386bc3455156a49dad0a52be8">
  <xsd:schema xmlns:xsd="http://www.w3.org/2001/XMLSchema" xmlns:xs="http://www.w3.org/2001/XMLSchema" xmlns:p="http://schemas.microsoft.com/office/2006/metadata/properties" xmlns:ns2="7e35c7c0-d65d-4026-aa29-8e28389d5dca" targetNamespace="http://schemas.microsoft.com/office/2006/metadata/properties" ma:root="true" ma:fieldsID="35543d19b3c1744e2c46db38e325383f" ns2:_="">
    <xsd:import namespace="7e35c7c0-d65d-4026-aa29-8e28389d5d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5c7c0-d65d-4026-aa29-8e28389d5d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D1CC6E-7D20-4D00-8457-DA6827DDDFE2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7e35c7c0-d65d-4026-aa29-8e28389d5dca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BDD846-85D0-44C1-B8E7-B016D651E5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5B1F9F-DBE5-4D7E-83B5-7D5447A19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35c7c0-d65d-4026-aa29-8e28389d5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25576</TotalTime>
  <Words>1631</Words>
  <Application>Microsoft Macintosh PowerPoint</Application>
  <PresentationFormat>와이드스크린</PresentationFormat>
  <Paragraphs>146</Paragraphs>
  <Slides>13</Slides>
  <Notes>11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Calibri</vt:lpstr>
      <vt:lpstr>Cambria Math</vt:lpstr>
      <vt:lpstr>Arial</vt:lpstr>
      <vt:lpstr>맑은 고딕</vt:lpstr>
      <vt:lpstr>NanumMyeongjo</vt:lpstr>
      <vt:lpstr>맑은 고딕</vt:lpstr>
      <vt:lpstr>Bahnschrift Light Condensed</vt:lpstr>
      <vt:lpstr>Office 테마</vt:lpstr>
      <vt:lpstr>Equation</vt:lpstr>
      <vt:lpstr>Final: Darken’s Uphill Diffusion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노경미(신소재공학과)</dc:creator>
  <cp:keywords/>
  <dc:description/>
  <cp:lastModifiedBy>노경미</cp:lastModifiedBy>
  <cp:revision>2220</cp:revision>
  <cp:lastPrinted>2021-12-15T17:53:32Z</cp:lastPrinted>
  <dcterms:created xsi:type="dcterms:W3CDTF">2021-05-11T10:46:01Z</dcterms:created>
  <dcterms:modified xsi:type="dcterms:W3CDTF">2021-12-16T01:08:45Z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0x010100438EAF2AEEDB6646B49BAEB4E9067415</vt:lpwstr>
  </property>
</Properties>
</file>