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FC4"/>
    <a:srgbClr val="5B9BD5"/>
    <a:srgbClr val="8E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on0_000\Desktop\2016%202&#54617;&#44592;\&#53685;&#54633;%20&#47928;&#49436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on0_000\Desktop\2016%202&#54617;&#44592;\&#53685;&#54633;%20&#47928;&#49436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2</c:v>
          </c:tx>
          <c:spPr>
            <a:ln>
              <a:noFill/>
            </a:ln>
          </c:spPr>
          <c:marker>
            <c:symbol val="square"/>
            <c:size val="4"/>
          </c:marker>
          <c:xVal>
            <c:numRef>
              <c:f>'2'!$L$77:$EN$77</c:f>
              <c:numCache>
                <c:formatCode>General</c:formatCode>
                <c:ptCount val="133"/>
                <c:pt idx="0">
                  <c:v>2.3025850929940459</c:v>
                </c:pt>
                <c:pt idx="3">
                  <c:v>2.9957322735539909</c:v>
                </c:pt>
                <c:pt idx="6">
                  <c:v>3.4011973816621555</c:v>
                </c:pt>
                <c:pt idx="9">
                  <c:v>3.6888794541139363</c:v>
                </c:pt>
                <c:pt idx="12">
                  <c:v>3.912023005428146</c:v>
                </c:pt>
                <c:pt idx="15">
                  <c:v>4.0943445622221004</c:v>
                </c:pt>
                <c:pt idx="18">
                  <c:v>4.2484952420493594</c:v>
                </c:pt>
                <c:pt idx="21">
                  <c:v>4.3820266346738812</c:v>
                </c:pt>
                <c:pt idx="24">
                  <c:v>4.499809670330265</c:v>
                </c:pt>
                <c:pt idx="27">
                  <c:v>4.6051701859880918</c:v>
                </c:pt>
                <c:pt idx="30">
                  <c:v>4.7004803657924166</c:v>
                </c:pt>
                <c:pt idx="33">
                  <c:v>4.7874917427820458</c:v>
                </c:pt>
                <c:pt idx="36">
                  <c:v>4.8675344504555822</c:v>
                </c:pt>
                <c:pt idx="39">
                  <c:v>4.9416424226093039</c:v>
                </c:pt>
                <c:pt idx="42">
                  <c:v>5.0106352940962555</c:v>
                </c:pt>
                <c:pt idx="45">
                  <c:v>5.0751738152338266</c:v>
                </c:pt>
                <c:pt idx="48">
                  <c:v>5.1357984370502621</c:v>
                </c:pt>
                <c:pt idx="51">
                  <c:v>5.1929568508902104</c:v>
                </c:pt>
                <c:pt idx="54">
                  <c:v>5.2470240721604862</c:v>
                </c:pt>
                <c:pt idx="57">
                  <c:v>5.2983173665480363</c:v>
                </c:pt>
                <c:pt idx="60">
                  <c:v>5.3471075307174685</c:v>
                </c:pt>
                <c:pt idx="63">
                  <c:v>5.393627546352362</c:v>
                </c:pt>
                <c:pt idx="66">
                  <c:v>5.4380793089231956</c:v>
                </c:pt>
                <c:pt idx="69">
                  <c:v>5.4806389233419912</c:v>
                </c:pt>
                <c:pt idx="72">
                  <c:v>5.521460917862246</c:v>
                </c:pt>
                <c:pt idx="75">
                  <c:v>5.5606816310155276</c:v>
                </c:pt>
                <c:pt idx="78">
                  <c:v>5.598421958998375</c:v>
                </c:pt>
                <c:pt idx="81">
                  <c:v>5.6347896031692493</c:v>
                </c:pt>
                <c:pt idx="84">
                  <c:v>5.6698809229805196</c:v>
                </c:pt>
                <c:pt idx="87">
                  <c:v>5.7037824746562009</c:v>
                </c:pt>
                <c:pt idx="90">
                  <c:v>5.7365722974791922</c:v>
                </c:pt>
                <c:pt idx="93">
                  <c:v>5.768320995793772</c:v>
                </c:pt>
                <c:pt idx="96">
                  <c:v>5.7990926544605257</c:v>
                </c:pt>
                <c:pt idx="99">
                  <c:v>5.8289456176102075</c:v>
                </c:pt>
                <c:pt idx="102">
                  <c:v>5.857933154483459</c:v>
                </c:pt>
                <c:pt idx="105">
                  <c:v>5.8861040314501558</c:v>
                </c:pt>
                <c:pt idx="108">
                  <c:v>5.9135030056382698</c:v>
                </c:pt>
                <c:pt idx="111">
                  <c:v>5.9401712527204316</c:v>
                </c:pt>
                <c:pt idx="114">
                  <c:v>5.9661467391236922</c:v>
                </c:pt>
                <c:pt idx="117">
                  <c:v>5.9914645471079817</c:v>
                </c:pt>
                <c:pt idx="120">
                  <c:v>6.2146080984221914</c:v>
                </c:pt>
                <c:pt idx="123">
                  <c:v>6.3969296552161463</c:v>
                </c:pt>
                <c:pt idx="126">
                  <c:v>6.5510803350434044</c:v>
                </c:pt>
                <c:pt idx="129">
                  <c:v>6.6846117276679271</c:v>
                </c:pt>
                <c:pt idx="132">
                  <c:v>6.8023947633243109</c:v>
                </c:pt>
              </c:numCache>
            </c:numRef>
          </c:xVal>
          <c:yVal>
            <c:numRef>
              <c:f>'2'!$L$78:$EN$78</c:f>
              <c:numCache>
                <c:formatCode>General</c:formatCode>
                <c:ptCount val="133"/>
                <c:pt idx="0">
                  <c:v>1.387621604942006</c:v>
                </c:pt>
                <c:pt idx="3">
                  <c:v>1.3882519244427001</c:v>
                </c:pt>
                <c:pt idx="6">
                  <c:v>1.3813214945452588</c:v>
                </c:pt>
                <c:pt idx="9">
                  <c:v>1.3714262354556883</c:v>
                </c:pt>
                <c:pt idx="12">
                  <c:v>1.362337385078531</c:v>
                </c:pt>
                <c:pt idx="15">
                  <c:v>1.3618981644449217</c:v>
                </c:pt>
                <c:pt idx="18">
                  <c:v>1.3778043482159523</c:v>
                </c:pt>
                <c:pt idx="21">
                  <c:v>1.422038527211495</c:v>
                </c:pt>
                <c:pt idx="24">
                  <c:v>1.5021378264153986</c:v>
                </c:pt>
                <c:pt idx="27">
                  <c:v>1.632009366547623</c:v>
                </c:pt>
                <c:pt idx="30">
                  <c:v>1.7859164257010727</c:v>
                </c:pt>
                <c:pt idx="33">
                  <c:v>1.9216885715960268</c:v>
                </c:pt>
                <c:pt idx="36">
                  <c:v>2.0221805466724487</c:v>
                </c:pt>
                <c:pt idx="39">
                  <c:v>2.0794415416798357</c:v>
                </c:pt>
                <c:pt idx="42">
                  <c:v>2.1115212368977403</c:v>
                </c:pt>
                <c:pt idx="45">
                  <c:v>2.1385048429676807</c:v>
                </c:pt>
                <c:pt idx="48">
                  <c:v>2.157230089827157</c:v>
                </c:pt>
                <c:pt idx="51">
                  <c:v>2.1761965152030713</c:v>
                </c:pt>
                <c:pt idx="54">
                  <c:v>2.1898006792424987</c:v>
                </c:pt>
                <c:pt idx="57">
                  <c:v>2.2055460067609403</c:v>
                </c:pt>
                <c:pt idx="60">
                  <c:v>2.2192669286952413</c:v>
                </c:pt>
                <c:pt idx="63">
                  <c:v>2.2320769289857152</c:v>
                </c:pt>
                <c:pt idx="66">
                  <c:v>2.239677817470509</c:v>
                </c:pt>
                <c:pt idx="69">
                  <c:v>2.2480234262502337</c:v>
                </c:pt>
                <c:pt idx="72">
                  <c:v>2.2601384027467888</c:v>
                </c:pt>
                <c:pt idx="75">
                  <c:v>2.2688707604901541</c:v>
                </c:pt>
                <c:pt idx="78">
                  <c:v>2.2772593881428378</c:v>
                </c:pt>
                <c:pt idx="81">
                  <c:v>2.2851227975566624</c:v>
                </c:pt>
                <c:pt idx="84">
                  <c:v>2.2915231755775345</c:v>
                </c:pt>
                <c:pt idx="87">
                  <c:v>2.297037681149972</c:v>
                </c:pt>
                <c:pt idx="90">
                  <c:v>2.3022546783206281</c:v>
                </c:pt>
                <c:pt idx="93">
                  <c:v>2.306432860183814</c:v>
                </c:pt>
                <c:pt idx="96">
                  <c:v>2.3142354463941119</c:v>
                </c:pt>
                <c:pt idx="99">
                  <c:v>2.3195690334018608</c:v>
                </c:pt>
                <c:pt idx="102">
                  <c:v>2.3254394539822885</c:v>
                </c:pt>
                <c:pt idx="105">
                  <c:v>2.3299435980875352</c:v>
                </c:pt>
                <c:pt idx="108">
                  <c:v>2.3342583380116473</c:v>
                </c:pt>
                <c:pt idx="111">
                  <c:v>2.3346007040666525</c:v>
                </c:pt>
                <c:pt idx="114">
                  <c:v>2.3422745661436943</c:v>
                </c:pt>
                <c:pt idx="117">
                  <c:v>2.3457246686043507</c:v>
                </c:pt>
                <c:pt idx="120">
                  <c:v>2.3748961881708781</c:v>
                </c:pt>
                <c:pt idx="123">
                  <c:v>2.4032334000197739</c:v>
                </c:pt>
                <c:pt idx="126">
                  <c:v>2.424956768046008</c:v>
                </c:pt>
                <c:pt idx="129">
                  <c:v>2.4447670419280438</c:v>
                </c:pt>
                <c:pt idx="132">
                  <c:v>2.4637714491233091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B2B-4156-B835-74D17A4CE4B1}"/>
            </c:ext>
          </c:extLst>
        </c:ser>
        <c:ser>
          <c:idx val="2"/>
          <c:order val="1"/>
          <c:tx>
            <c:v>7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4"/>
          </c:marker>
          <c:xVal>
            <c:numRef>
              <c:f>'7'!$K$78:$BD$78</c:f>
              <c:numCache>
                <c:formatCode>General</c:formatCode>
                <c:ptCount val="46"/>
                <c:pt idx="0">
                  <c:v>3.4011973816621555</c:v>
                </c:pt>
                <c:pt idx="3">
                  <c:v>4.0943445622221004</c:v>
                </c:pt>
                <c:pt idx="6">
                  <c:v>4.499809670330265</c:v>
                </c:pt>
                <c:pt idx="9">
                  <c:v>4.7874917427820458</c:v>
                </c:pt>
                <c:pt idx="12">
                  <c:v>5.0106352940962555</c:v>
                </c:pt>
                <c:pt idx="15">
                  <c:v>5.1929568508902104</c:v>
                </c:pt>
                <c:pt idx="18">
                  <c:v>5.3471075307174685</c:v>
                </c:pt>
                <c:pt idx="21">
                  <c:v>5.4806389233419912</c:v>
                </c:pt>
                <c:pt idx="24">
                  <c:v>5.598421958998375</c:v>
                </c:pt>
                <c:pt idx="27">
                  <c:v>5.7037824746562009</c:v>
                </c:pt>
                <c:pt idx="30">
                  <c:v>5.9914645471079817</c:v>
                </c:pt>
                <c:pt idx="33">
                  <c:v>6.2146080984221914</c:v>
                </c:pt>
                <c:pt idx="36">
                  <c:v>6.3969296552161463</c:v>
                </c:pt>
                <c:pt idx="39">
                  <c:v>6.5510803350434044</c:v>
                </c:pt>
                <c:pt idx="42">
                  <c:v>6.6846117276679271</c:v>
                </c:pt>
                <c:pt idx="45">
                  <c:v>6.8023947633243109</c:v>
                </c:pt>
              </c:numCache>
            </c:numRef>
          </c:xVal>
          <c:yVal>
            <c:numRef>
              <c:f>'7'!$K$79:$BD$79</c:f>
              <c:numCache>
                <c:formatCode>General</c:formatCode>
                <c:ptCount val="46"/>
                <c:pt idx="0">
                  <c:v>1.3777898880847606</c:v>
                </c:pt>
                <c:pt idx="3">
                  <c:v>1.3671164941837628</c:v>
                </c:pt>
                <c:pt idx="6">
                  <c:v>1.6147015848764827</c:v>
                </c:pt>
                <c:pt idx="9">
                  <c:v>2.0037279645988937</c:v>
                </c:pt>
                <c:pt idx="12">
                  <c:v>2.1179510052053283</c:v>
                </c:pt>
                <c:pt idx="15">
                  <c:v>2.1731555519513388</c:v>
                </c:pt>
                <c:pt idx="18">
                  <c:v>2.2129401769544255</c:v>
                </c:pt>
                <c:pt idx="21">
                  <c:v>2.2465566745405732</c:v>
                </c:pt>
                <c:pt idx="24">
                  <c:v>2.2813213227025306</c:v>
                </c:pt>
                <c:pt idx="27">
                  <c:v>2.3080574813555343</c:v>
                </c:pt>
                <c:pt idx="30">
                  <c:v>2.3737856554982555</c:v>
                </c:pt>
                <c:pt idx="33">
                  <c:v>2.4275179803633367</c:v>
                </c:pt>
                <c:pt idx="36">
                  <c:v>2.4622825194480957</c:v>
                </c:pt>
                <c:pt idx="39">
                  <c:v>2.5022765539088945</c:v>
                </c:pt>
                <c:pt idx="42">
                  <c:v>2.530181871849988</c:v>
                </c:pt>
                <c:pt idx="45">
                  <c:v>2.5645259490172858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2B-4156-B835-74D17A4CE4B1}"/>
            </c:ext>
          </c:extLst>
        </c:ser>
        <c:ser>
          <c:idx val="3"/>
          <c:order val="2"/>
          <c:tx>
            <c:v>12</c:v>
          </c:tx>
          <c:spPr>
            <a:ln w="19050" cap="rnd">
              <a:noFill/>
              <a:round/>
            </a:ln>
            <a:effectLst/>
          </c:spPr>
          <c:marker>
            <c:symbol val="x"/>
            <c:size val="4"/>
          </c:marker>
          <c:xVal>
            <c:numRef>
              <c:f>'12'!$K$78:$DX$78</c:f>
              <c:numCache>
                <c:formatCode>General</c:formatCode>
                <c:ptCount val="118"/>
                <c:pt idx="0">
                  <c:v>3.4011973816621555</c:v>
                </c:pt>
                <c:pt idx="3">
                  <c:v>4.0943445622221004</c:v>
                </c:pt>
                <c:pt idx="6">
                  <c:v>4.499809670330265</c:v>
                </c:pt>
                <c:pt idx="9">
                  <c:v>4.7874917427820458</c:v>
                </c:pt>
                <c:pt idx="12">
                  <c:v>5.0106352940962555</c:v>
                </c:pt>
                <c:pt idx="15">
                  <c:v>5.1929568508902104</c:v>
                </c:pt>
                <c:pt idx="18">
                  <c:v>5.3471075307174685</c:v>
                </c:pt>
                <c:pt idx="21">
                  <c:v>5.4806389233419912</c:v>
                </c:pt>
                <c:pt idx="24">
                  <c:v>5.598421958998375</c:v>
                </c:pt>
                <c:pt idx="27">
                  <c:v>5.7037824746562009</c:v>
                </c:pt>
                <c:pt idx="30">
                  <c:v>5.9914645471079817</c:v>
                </c:pt>
                <c:pt idx="33">
                  <c:v>6.2146080984221914</c:v>
                </c:pt>
                <c:pt idx="36">
                  <c:v>6.3969296552161463</c:v>
                </c:pt>
                <c:pt idx="39">
                  <c:v>6.5510803350434044</c:v>
                </c:pt>
                <c:pt idx="42">
                  <c:v>6.6846117276679271</c:v>
                </c:pt>
                <c:pt idx="45">
                  <c:v>6.8023947633243109</c:v>
                </c:pt>
              </c:numCache>
            </c:numRef>
          </c:xVal>
          <c:yVal>
            <c:numRef>
              <c:f>'12'!$K$79:$DX$79</c:f>
              <c:numCache>
                <c:formatCode>General</c:formatCode>
                <c:ptCount val="118"/>
                <c:pt idx="0">
                  <c:v>1.3735687152357487</c:v>
                </c:pt>
                <c:pt idx="3">
                  <c:v>1.3894403217752835</c:v>
                </c:pt>
                <c:pt idx="6">
                  <c:v>1.7291126820044387</c:v>
                </c:pt>
                <c:pt idx="9">
                  <c:v>2.0168341179642826</c:v>
                </c:pt>
                <c:pt idx="12">
                  <c:v>2.1056190607293028</c:v>
                </c:pt>
                <c:pt idx="15">
                  <c:v>2.1583973208542409</c:v>
                </c:pt>
                <c:pt idx="18">
                  <c:v>2.1997723494150181</c:v>
                </c:pt>
                <c:pt idx="21">
                  <c:v>2.2443300295968442</c:v>
                </c:pt>
                <c:pt idx="24">
                  <c:v>2.2791444963045655</c:v>
                </c:pt>
                <c:pt idx="27">
                  <c:v>2.3107678151557729</c:v>
                </c:pt>
                <c:pt idx="30">
                  <c:v>2.393735533023194</c:v>
                </c:pt>
                <c:pt idx="33">
                  <c:v>2.4646535219438861</c:v>
                </c:pt>
                <c:pt idx="36">
                  <c:v>2.5132201355078245</c:v>
                </c:pt>
                <c:pt idx="39">
                  <c:v>2.5561738723465623</c:v>
                </c:pt>
                <c:pt idx="42">
                  <c:v>2.6114923761443345</c:v>
                </c:pt>
                <c:pt idx="45">
                  <c:v>2.6629961882266051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B2B-4156-B835-74D17A4CE4B1}"/>
            </c:ext>
          </c:extLst>
        </c:ser>
        <c:ser>
          <c:idx val="4"/>
          <c:order val="3"/>
          <c:tx>
            <c:v>17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4"/>
          </c:marker>
          <c:xVal>
            <c:numRef>
              <c:f>'17'!$K$80:$BD$80</c:f>
              <c:numCache>
                <c:formatCode>General</c:formatCode>
                <c:ptCount val="46"/>
                <c:pt idx="0">
                  <c:v>3.4011973816621555</c:v>
                </c:pt>
                <c:pt idx="3">
                  <c:v>4.0943445622221004</c:v>
                </c:pt>
                <c:pt idx="6">
                  <c:v>4.499809670330265</c:v>
                </c:pt>
                <c:pt idx="9">
                  <c:v>4.7874917427820458</c:v>
                </c:pt>
                <c:pt idx="12">
                  <c:v>5.0106352940962555</c:v>
                </c:pt>
                <c:pt idx="15">
                  <c:v>5.1929568508902104</c:v>
                </c:pt>
                <c:pt idx="18">
                  <c:v>5.3471075307174685</c:v>
                </c:pt>
                <c:pt idx="21">
                  <c:v>5.4806389233419912</c:v>
                </c:pt>
                <c:pt idx="24">
                  <c:v>5.598421958998375</c:v>
                </c:pt>
                <c:pt idx="27">
                  <c:v>5.7037824746562009</c:v>
                </c:pt>
                <c:pt idx="30">
                  <c:v>5.9914645471079817</c:v>
                </c:pt>
                <c:pt idx="33">
                  <c:v>6.2146080984221914</c:v>
                </c:pt>
                <c:pt idx="36">
                  <c:v>6.3969296552161463</c:v>
                </c:pt>
                <c:pt idx="39">
                  <c:v>6.5510803350434044</c:v>
                </c:pt>
                <c:pt idx="42">
                  <c:v>6.6846117276679271</c:v>
                </c:pt>
                <c:pt idx="45">
                  <c:v>6.8023947633243109</c:v>
                </c:pt>
              </c:numCache>
            </c:numRef>
          </c:xVal>
          <c:yVal>
            <c:numRef>
              <c:f>'17'!$K$81:$BD$81</c:f>
              <c:numCache>
                <c:formatCode>General</c:formatCode>
                <c:ptCount val="46"/>
                <c:pt idx="0">
                  <c:v>1.3679733451952674</c:v>
                </c:pt>
                <c:pt idx="3">
                  <c:v>1.4183933744486548</c:v>
                </c:pt>
                <c:pt idx="6">
                  <c:v>1.820098117958977</c:v>
                </c:pt>
                <c:pt idx="9">
                  <c:v>2.0197167741855702</c:v>
                </c:pt>
                <c:pt idx="12">
                  <c:v>2.0963067561313005</c:v>
                </c:pt>
                <c:pt idx="15">
                  <c:v>2.1616994117136588</c:v>
                </c:pt>
                <c:pt idx="18">
                  <c:v>2.2033363255294502</c:v>
                </c:pt>
                <c:pt idx="21">
                  <c:v>2.2463795718635833</c:v>
                </c:pt>
                <c:pt idx="24">
                  <c:v>2.2785464795361792</c:v>
                </c:pt>
                <c:pt idx="27">
                  <c:v>2.3068521765208416</c:v>
                </c:pt>
                <c:pt idx="30">
                  <c:v>2.4077150345212677</c:v>
                </c:pt>
                <c:pt idx="33">
                  <c:v>2.4719596634219378</c:v>
                </c:pt>
                <c:pt idx="36">
                  <c:v>2.5387501414853784</c:v>
                </c:pt>
                <c:pt idx="39">
                  <c:v>2.595783531478062</c:v>
                </c:pt>
                <c:pt idx="42">
                  <c:v>2.6245510310522389</c:v>
                </c:pt>
                <c:pt idx="45">
                  <c:v>2.6741971472077646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B2B-4156-B835-74D17A4CE4B1}"/>
            </c:ext>
          </c:extLst>
        </c:ser>
        <c:ser>
          <c:idx val="0"/>
          <c:order val="4"/>
          <c:tx>
            <c:v>20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'20'!$K$84:$DX$84</c:f>
              <c:numCache>
                <c:formatCode>General</c:formatCode>
                <c:ptCount val="118"/>
                <c:pt idx="0">
                  <c:v>3.4011973816621555</c:v>
                </c:pt>
                <c:pt idx="3">
                  <c:v>4.0943445622221004</c:v>
                </c:pt>
                <c:pt idx="6">
                  <c:v>4.499809670330265</c:v>
                </c:pt>
                <c:pt idx="9">
                  <c:v>4.7874917427820458</c:v>
                </c:pt>
                <c:pt idx="12">
                  <c:v>5.0106352940962555</c:v>
                </c:pt>
                <c:pt idx="15">
                  <c:v>5.1929568508902104</c:v>
                </c:pt>
                <c:pt idx="18">
                  <c:v>5.3471075307174685</c:v>
                </c:pt>
                <c:pt idx="21">
                  <c:v>5.4806389233419912</c:v>
                </c:pt>
                <c:pt idx="24">
                  <c:v>5.598421958998375</c:v>
                </c:pt>
                <c:pt idx="27">
                  <c:v>5.7037824746562009</c:v>
                </c:pt>
                <c:pt idx="30">
                  <c:v>5.9914645471079817</c:v>
                </c:pt>
                <c:pt idx="33">
                  <c:v>6.2146080984221914</c:v>
                </c:pt>
                <c:pt idx="36">
                  <c:v>6.3969296552161463</c:v>
                </c:pt>
                <c:pt idx="39">
                  <c:v>6.5510803350434044</c:v>
                </c:pt>
                <c:pt idx="42">
                  <c:v>6.6846117276679271</c:v>
                </c:pt>
                <c:pt idx="45">
                  <c:v>6.8023947633243109</c:v>
                </c:pt>
              </c:numCache>
            </c:numRef>
          </c:xVal>
          <c:yVal>
            <c:numRef>
              <c:f>'20'!$K$85:$DX$85</c:f>
              <c:numCache>
                <c:formatCode>General</c:formatCode>
                <c:ptCount val="118"/>
                <c:pt idx="0">
                  <c:v>1.3649044675052218</c:v>
                </c:pt>
                <c:pt idx="3">
                  <c:v>1.4401431815276571</c:v>
                </c:pt>
                <c:pt idx="6">
                  <c:v>1.8437128118635002</c:v>
                </c:pt>
                <c:pt idx="9">
                  <c:v>2.0210609997724656</c:v>
                </c:pt>
                <c:pt idx="12">
                  <c:v>2.0973795570099627</c:v>
                </c:pt>
                <c:pt idx="15">
                  <c:v>2.1606681774535361</c:v>
                </c:pt>
                <c:pt idx="18">
                  <c:v>2.2116182854489943</c:v>
                </c:pt>
                <c:pt idx="21">
                  <c:v>2.2534583764960754</c:v>
                </c:pt>
                <c:pt idx="24">
                  <c:v>2.2933820589065994</c:v>
                </c:pt>
                <c:pt idx="27">
                  <c:v>2.3244434872938702</c:v>
                </c:pt>
                <c:pt idx="30">
                  <c:v>2.4259055200964217</c:v>
                </c:pt>
                <c:pt idx="33">
                  <c:v>2.5077351517663033</c:v>
                </c:pt>
                <c:pt idx="36">
                  <c:v>2.5742061285411841</c:v>
                </c:pt>
                <c:pt idx="39">
                  <c:v>2.6248492141981488</c:v>
                </c:pt>
                <c:pt idx="42">
                  <c:v>2.6804414413713644</c:v>
                </c:pt>
                <c:pt idx="45">
                  <c:v>2.7275655883812693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B2B-4156-B835-74D17A4CE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2392207"/>
        <c:axId val="1362384719"/>
      </c:scatterChart>
      <c:valAx>
        <c:axId val="1362392207"/>
        <c:scaling>
          <c:orientation val="minMax"/>
          <c:max val="7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ln(MCS)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62384719"/>
        <c:crosses val="autoZero"/>
        <c:crossBetween val="midCat"/>
      </c:valAx>
      <c:valAx>
        <c:axId val="136238471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ln(</a:t>
                </a:r>
                <a:r>
                  <a:rPr lang="en-US" altLang="ko-KR" sz="1000" b="1" i="0" u="none" strike="noStrike" baseline="0">
                    <a:effectLst/>
                  </a:rPr>
                  <a:t>𝑅 ̅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62392207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5791930875897"/>
          <c:y val="4.6296296296296294E-2"/>
          <c:w val="0.71786426033029049"/>
          <c:h val="0.89814814814814814"/>
        </c:manualLayout>
      </c:layout>
      <c:scatterChart>
        <c:scatterStyle val="lineMarker"/>
        <c:varyColors val="0"/>
        <c:ser>
          <c:idx val="1"/>
          <c:order val="0"/>
          <c:tx>
            <c:v>300MCS</c:v>
          </c:tx>
          <c:xVal>
            <c:numRef>
              <c:f>'HW2'!$C$4:$G$4</c:f>
              <c:numCache>
                <c:formatCode>General</c:formatCode>
                <c:ptCount val="5"/>
                <c:pt idx="0">
                  <c:v>0.5</c:v>
                </c:pt>
                <c:pt idx="1">
                  <c:v>0.14285714285714285</c:v>
                </c:pt>
                <c:pt idx="2">
                  <c:v>8.3333333333333329E-2</c:v>
                </c:pt>
                <c:pt idx="3">
                  <c:v>5.8823529411764705E-2</c:v>
                </c:pt>
                <c:pt idx="4">
                  <c:v>0.05</c:v>
                </c:pt>
              </c:numCache>
            </c:numRef>
          </c:xVal>
          <c:yVal>
            <c:numRef>
              <c:f>'HW2'!$C$5:$G$5</c:f>
              <c:numCache>
                <c:formatCode>General</c:formatCode>
                <c:ptCount val="5"/>
                <c:pt idx="0">
                  <c:v>-4.4032724088254991</c:v>
                </c:pt>
                <c:pt idx="1">
                  <c:v>-4.1428809390699515</c:v>
                </c:pt>
                <c:pt idx="2">
                  <c:v>-3.8868523082668061</c:v>
                </c:pt>
                <c:pt idx="3">
                  <c:v>-3.8215842994942357</c:v>
                </c:pt>
                <c:pt idx="4">
                  <c:v>-3.7118738983539035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87-4A96-8E21-A7234284DFED}"/>
            </c:ext>
          </c:extLst>
        </c:ser>
        <c:ser>
          <c:idx val="2"/>
          <c:order val="1"/>
          <c:tx>
            <c:v>500MCS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xVal>
            <c:numRef>
              <c:f>'HW2'!$C$7:$G$7</c:f>
              <c:numCache>
                <c:formatCode>General</c:formatCode>
                <c:ptCount val="5"/>
                <c:pt idx="0">
                  <c:v>0.5</c:v>
                </c:pt>
                <c:pt idx="1">
                  <c:v>0.14285714285714285</c:v>
                </c:pt>
                <c:pt idx="2">
                  <c:v>8.3333333333333329E-2</c:v>
                </c:pt>
                <c:pt idx="3">
                  <c:v>5.8823529411764705E-2</c:v>
                </c:pt>
                <c:pt idx="4">
                  <c:v>0.05</c:v>
                </c:pt>
              </c:numCache>
            </c:numRef>
          </c:xVal>
          <c:yVal>
            <c:numRef>
              <c:f>'HW2'!$C$8:$G$8</c:f>
              <c:numCache>
                <c:formatCode>General</c:formatCode>
                <c:ptCount val="5"/>
                <c:pt idx="0">
                  <c:v>-4.8185736409472497</c:v>
                </c:pt>
                <c:pt idx="1">
                  <c:v>-4.5318746515677528</c:v>
                </c:pt>
                <c:pt idx="2">
                  <c:v>-4.2416717865346634</c:v>
                </c:pt>
                <c:pt idx="3">
                  <c:v>-4.1663405129739033</c:v>
                </c:pt>
                <c:pt idx="4">
                  <c:v>-4.0401815267483059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87-4A96-8E21-A7234284DFED}"/>
            </c:ext>
          </c:extLst>
        </c:ser>
        <c:ser>
          <c:idx val="3"/>
          <c:order val="2"/>
          <c:tx>
            <c:v>700MCS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xVal>
            <c:numRef>
              <c:f>'HW2'!$C$10:$G$10</c:f>
              <c:numCache>
                <c:formatCode>General</c:formatCode>
                <c:ptCount val="5"/>
                <c:pt idx="0">
                  <c:v>0.5</c:v>
                </c:pt>
                <c:pt idx="1">
                  <c:v>0.14285714285714285</c:v>
                </c:pt>
                <c:pt idx="2">
                  <c:v>8.3333333333333329E-2</c:v>
                </c:pt>
                <c:pt idx="3">
                  <c:v>5.8823529411764705E-2</c:v>
                </c:pt>
                <c:pt idx="4">
                  <c:v>0.05</c:v>
                </c:pt>
              </c:numCache>
            </c:numRef>
          </c:xVal>
          <c:yVal>
            <c:numRef>
              <c:f>'HW2'!$C$11:$G$11</c:f>
              <c:numCache>
                <c:formatCode>General</c:formatCode>
                <c:ptCount val="5"/>
                <c:pt idx="0">
                  <c:v>-5.0921255693202951</c:v>
                </c:pt>
                <c:pt idx="1">
                  <c:v>-4.7880982597548067</c:v>
                </c:pt>
                <c:pt idx="2">
                  <c:v>-4.4753854020917574</c:v>
                </c:pt>
                <c:pt idx="3">
                  <c:v>-4.3934256254695603</c:v>
                </c:pt>
                <c:pt idx="4">
                  <c:v>-4.2564322332247597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F87-4A96-8E21-A7234284DFED}"/>
            </c:ext>
          </c:extLst>
        </c:ser>
        <c:ser>
          <c:idx val="0"/>
          <c:order val="3"/>
          <c:tx>
            <c:v>900MCS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'HW2'!$C$13:$G$13</c:f>
              <c:numCache>
                <c:formatCode>General</c:formatCode>
                <c:ptCount val="5"/>
                <c:pt idx="0">
                  <c:v>0.5</c:v>
                </c:pt>
                <c:pt idx="1">
                  <c:v>0.14285714285714285</c:v>
                </c:pt>
                <c:pt idx="2">
                  <c:v>8.3333333333333329E-2</c:v>
                </c:pt>
                <c:pt idx="3">
                  <c:v>5.8823529411764705E-2</c:v>
                </c:pt>
                <c:pt idx="4">
                  <c:v>0.05</c:v>
                </c:pt>
              </c:numCache>
            </c:numRef>
          </c:xVal>
          <c:yVal>
            <c:numRef>
              <c:f>'HW2'!$C$14:$G$14</c:f>
              <c:numCache>
                <c:formatCode>General</c:formatCode>
                <c:ptCount val="5"/>
                <c:pt idx="0">
                  <c:v>-5.2964441995126723</c:v>
                </c:pt>
                <c:pt idx="1">
                  <c:v>-4.9794741968907168</c:v>
                </c:pt>
                <c:pt idx="2">
                  <c:v>-4.6499484039756762</c:v>
                </c:pt>
                <c:pt idx="3">
                  <c:v>-4.5630377331163441</c:v>
                </c:pt>
                <c:pt idx="4">
                  <c:v>-4.4179520162808981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F87-4A96-8E21-A7234284D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1927135"/>
        <c:axId val="1641924223"/>
      </c:scatterChart>
      <c:valAx>
        <c:axId val="1641927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dirty="0" smtClean="0"/>
                  <a:t>1/T( 1/temperature</a:t>
                </a:r>
                <a:r>
                  <a:rPr lang="en-US" altLang="ko-KR" baseline="0" dirty="0" smtClean="0"/>
                  <a:t> level</a:t>
                </a:r>
                <a:r>
                  <a:rPr lang="en-US" altLang="ko-KR" dirty="0" smtClean="0"/>
                  <a:t>)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0.3700613197686573"/>
              <c:y val="0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41924223"/>
        <c:crosses val="autoZero"/>
        <c:crossBetween val="midCat"/>
      </c:valAx>
      <c:valAx>
        <c:axId val="1641924223"/>
        <c:scaling>
          <c:orientation val="minMax"/>
          <c:max val="-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000" b="0" i="0" u="none" strike="noStrike" baseline="0" dirty="0" smtClean="0">
                    <a:effectLst/>
                  </a:rPr>
                  <a:t>𝐥𝐧(𝑻𝒏𝒌𝒕^(𝒏−𝟏))</a:t>
                </a:r>
                <a:endParaRPr lang="ko-KR" altLang="en-US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41927135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254155730533675"/>
          <c:y val="0.33256561679790025"/>
          <c:w val="0.1407917760279965"/>
          <c:h val="0.529313210848643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8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0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76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17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6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011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68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85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7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413C-FC27-4B19-BF68-D8C5E34D5C69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E0EF-A576-4B0A-8255-18DB354311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91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890" y="205740"/>
            <a:ext cx="905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HW#4-1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47650" y="285750"/>
            <a:ext cx="0" cy="2160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6204" y="715290"/>
                <a:ext cx="9039225" cy="7193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l-GR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α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, </a:t>
                </a:r>
                <a:r>
                  <a:rPr lang="el-GR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β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, </a:t>
                </a:r>
                <a:r>
                  <a:rPr lang="el-GR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γ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상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force balance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-&gt; local equilibrium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3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상의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surface energy 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차이에 의해 각도가 결정</a:t>
                </a:r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 marL="342900" indent="-342900">
                  <a:buAutoNum type="alphaLcParenR"/>
                </a:pPr>
                <a:endParaRPr lang="en-US" altLang="ko-KR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이 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𝛾𝛼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func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𝛾𝛽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e>
                    </m:func>
                  </m:oMath>
                </a14:m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endParaRPr lang="en-US" altLang="ko-KR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Curvature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가 없으면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=90°</m:t>
                    </m:r>
                  </m:oMath>
                </a14:m>
                <a:endParaRPr lang="ko-KR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</a:t>
                </a:r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Curvature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는 존재</a:t>
                </a:r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b) The radius of curvature for each layer a s a function of layer thickness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tip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의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curvature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가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constant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라고 가정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num>
                      <m:den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num>
                      <m:den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den>
                    </m:f>
                  </m:oMath>
                </a14:m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endParaRPr lang="en-US" altLang="ko-KR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Force balance equation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o-KR" altLang="en-US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=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      /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</m:oMath>
                </a14:m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ko-KR" altLang="en-US" sz="1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ko-KR" sz="1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func>
                      <m:func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4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>
                  <a:buNone/>
                </a:pPr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, </a:t>
                </a:r>
                <a14:m>
                  <m:oMath xmlns:m="http://schemas.openxmlformats.org/officeDocument/2006/math"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</m:oMath>
                </a14:m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에 대해서 정리한 후 위의 식에 대입 </a:t>
                </a:r>
                <a:r>
                  <a:rPr lang="en-US" altLang="ko-KR" sz="1400" dirty="0" smtClean="0">
                    <a:solidFill>
                      <a:srgbClr val="558FC4"/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1" i="1" smtClean="0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ko-KR" altLang="en-US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sub>
                    </m:sSub>
                    <m:r>
                      <a:rPr lang="en-US" altLang="ko-KR" sz="1600" b="1">
                        <a:solidFill>
                          <a:srgbClr val="558FC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𝜸</m:t>
                            </m:r>
                          </m:e>
                          <m:sub>
                            <m:r>
                              <a:rPr lang="ko-KR" altLang="en-US" sz="1600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𝜸</m:t>
                            </m:r>
                          </m:e>
                          <m:sub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𝜶𝜷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𝜶𝜷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ko-KR" altLang="en-US" sz="1600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ko-KR" altLang="en-US" sz="1600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ko-KR" sz="1600" b="1" dirty="0" smtClean="0">
                    <a:solidFill>
                      <a:srgbClr val="558FC4"/>
                    </a:solidFill>
                    <a:latin typeface="+mn-ea"/>
                  </a:rPr>
                  <a:t>      /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ko-KR" altLang="en-US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sub>
                    </m:sSub>
                    <m:r>
                      <a:rPr lang="en-US" altLang="ko-KR" sz="1600" b="1">
                        <a:solidFill>
                          <a:srgbClr val="558FC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𝜷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𝜸</m:t>
                            </m:r>
                          </m:e>
                          <m:sub>
                            <m:r>
                              <a:rPr lang="ko-KR" altLang="en-US" sz="1600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𝜷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𝜸</m:t>
                            </m:r>
                          </m:e>
                          <m:sub>
                            <m:r>
                              <a:rPr lang="ko-KR" altLang="en-US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𝜶𝜷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𝜶𝜷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ko-KR" altLang="en-US" sz="1600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1600" b="1" i="1">
                            <a:solidFill>
                              <a:srgbClr val="558FC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  <m:r>
                                  <a:rPr lang="ko-KR" altLang="en-US" sz="1600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ko-KR" altLang="en-US" sz="1600" b="1" i="1">
                                    <a:solidFill>
                                      <a:srgbClr val="558FC4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solidFill>
                                  <a:srgbClr val="558FC4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altLang="ko-K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>
                  <a:buNone/>
                </a:pPr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c) Free energy increase due to the capillarity effects and interfacial energy </a:t>
                </a:r>
              </a:p>
              <a:p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Plate 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상에서 </a:t>
                </a:r>
                <a:r>
                  <a:rPr lang="en-US" altLang="ko-KR" sz="1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gibbs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-Thompson effect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에 의해 증가한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free energy</a:t>
                </a:r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ko-KR" alt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</a:t>
                </a:r>
                <a:endParaRPr lang="en-US" altLang="ko-KR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r>
                  <a:rPr lang="el-GR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Δ</a:t>
                </a:r>
                <a:r>
                  <a:rPr lang="en-US" altLang="ko-KR" sz="14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G</a:t>
                </a:r>
                <a:r>
                  <a:rPr lang="en-US" altLang="ko-KR" sz="1400" baseline="-25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capillarity</a:t>
                </a:r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(S) </a:t>
                </a:r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ko-KR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altLang="ko-KR" sz="1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ko-KR" sz="1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ko-KR" altLang="en-US" sz="14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ko-KR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ko-KR" sz="1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ko-KR" sz="1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r>
                        <a:rPr lang="en-US" altLang="ko-KR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altLang="ko-KR" sz="1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endParaRPr lang="en-US" altLang="ko-KR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14:m>
                  <m:oMath xmlns:m="http://schemas.openxmlformats.org/officeDocument/2006/math">
                    <m:r>
                      <a:rPr lang="ko-KR" altLang="en-US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ko-KR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num>
                      <m:den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sSubSup>
                      <m:sSubSupPr>
                        <m:ctrlPr>
                          <a:rPr lang="en-US" altLang="ko-KR" sz="14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ko-KR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ko-KR" sz="1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 = </a:t>
                </a:r>
                <a:r>
                  <a:rPr lang="el-GR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Δ</a:t>
                </a:r>
                <a:r>
                  <a:rPr lang="en-US" altLang="ko-KR" sz="14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G</a:t>
                </a:r>
                <a:r>
                  <a:rPr lang="en-US" altLang="ko-KR" sz="1400" baseline="-25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capillarity</a:t>
                </a:r>
                <a:r>
                  <a:rPr lang="en-US" altLang="ko-KR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rPr>
                  <a:t>(S) </a:t>
                </a:r>
                <a:endParaRPr lang="en-US" altLang="ko-KR" sz="14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endParaRPr>
              </a:p>
              <a:p>
                <a:endParaRPr lang="en-US" altLang="ko-KR" sz="1400" dirty="0" smtClean="0">
                  <a:latin typeface="+mn-ea"/>
                </a:endParaRPr>
              </a:p>
              <a:p>
                <a:pPr marL="342900" indent="-342900">
                  <a:buAutoNum type="alphaLcParenR"/>
                </a:pPr>
                <a:endParaRPr lang="en-US" altLang="ko-KR" sz="1400" dirty="0">
                  <a:latin typeface="+mn-ea"/>
                </a:endParaRPr>
              </a:p>
              <a:p>
                <a:pPr marL="342900" indent="-342900">
                  <a:buAutoNum type="alphaLcParenR"/>
                </a:pPr>
                <a:endParaRPr lang="en-US" altLang="ko-KR" sz="1400" dirty="0" smtClean="0">
                  <a:latin typeface="+mn-ea"/>
                </a:endParaRPr>
              </a:p>
              <a:p>
                <a:pPr marL="342900" indent="-342900">
                  <a:buAutoNum type="alphaLcParenR"/>
                </a:pPr>
                <a:endParaRPr lang="en-US" altLang="ko-KR" sz="1400" dirty="0" smtClean="0">
                  <a:latin typeface="+mn-ea"/>
                </a:endParaRPr>
              </a:p>
              <a:p>
                <a:r>
                  <a:rPr lang="ko-KR" altLang="en-US" sz="1400" dirty="0" smtClean="0">
                    <a:latin typeface="+mn-ea"/>
                  </a:rPr>
                  <a:t>  </a:t>
                </a:r>
                <a:endParaRPr lang="ko-KR" altLang="en-US" sz="1200" dirty="0">
                  <a:latin typeface="+mn-ea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04" y="715290"/>
                <a:ext cx="9039225" cy="7193444"/>
              </a:xfrm>
              <a:prstGeom prst="rect">
                <a:avLst/>
              </a:prstGeom>
              <a:blipFill>
                <a:blip r:embed="rId2"/>
                <a:stretch>
                  <a:fillRect l="-337" t="-5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43249" y="6611779"/>
            <a:ext cx="200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20120353 </a:t>
            </a:r>
            <a:r>
              <a:rPr lang="ko-KR" altLang="en-US" sz="1000" dirty="0" smtClean="0"/>
              <a:t>신소재공학과 문석호</a:t>
            </a:r>
            <a:endParaRPr lang="ko-KR" altLang="en-US" sz="10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6413" t="15797" r="28710" b="45108"/>
          <a:stretch/>
        </p:blipFill>
        <p:spPr>
          <a:xfrm>
            <a:off x="5065985" y="1093075"/>
            <a:ext cx="2790497" cy="1479195"/>
          </a:xfrm>
          <a:prstGeom prst="rect">
            <a:avLst/>
          </a:prstGeom>
        </p:spPr>
      </p:pic>
      <p:cxnSp>
        <p:nvCxnSpPr>
          <p:cNvPr id="18" name="직선 화살표 연결선 17"/>
          <p:cNvCxnSpPr/>
          <p:nvPr/>
        </p:nvCxnSpPr>
        <p:spPr>
          <a:xfrm flipH="1">
            <a:off x="6453351" y="2069990"/>
            <a:ext cx="1135117" cy="0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7598979" y="1544473"/>
            <a:ext cx="536028" cy="515006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7598979" y="2059479"/>
            <a:ext cx="672662" cy="625383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55899" y="1818906"/>
                <a:ext cx="239845" cy="39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899" y="1818906"/>
                <a:ext cx="239845" cy="391517"/>
              </a:xfrm>
              <a:prstGeom prst="rect">
                <a:avLst/>
              </a:prstGeom>
              <a:blipFill>
                <a:blip r:embed="rId4"/>
                <a:stretch>
                  <a:fillRect r="-52500" b="-3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58550" y="1606217"/>
                <a:ext cx="239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550" y="1606217"/>
                <a:ext cx="239845" cy="369332"/>
              </a:xfrm>
              <a:prstGeom prst="rect">
                <a:avLst/>
              </a:prstGeom>
              <a:blipFill>
                <a:blip r:embed="rId5"/>
                <a:stretch>
                  <a:fillRect r="-538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94179" y="2087717"/>
                <a:ext cx="239845" cy="39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179" y="2087717"/>
                <a:ext cx="239845" cy="394082"/>
              </a:xfrm>
              <a:prstGeom prst="rect">
                <a:avLst/>
              </a:prstGeom>
              <a:blipFill>
                <a:blip r:embed="rId6"/>
                <a:stretch>
                  <a:fillRect r="-66667"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직사각형 25"/>
              <p:cNvSpPr/>
              <p:nvPr/>
            </p:nvSpPr>
            <p:spPr>
              <a:xfrm>
                <a:off x="8514058" y="1747707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058" y="1747707"/>
                <a:ext cx="365613" cy="369332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36101" y="1202225"/>
                <a:ext cx="239845" cy="39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𝛾𝛼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101" y="1202225"/>
                <a:ext cx="239845" cy="391517"/>
              </a:xfrm>
              <a:prstGeom prst="rect">
                <a:avLst/>
              </a:prstGeom>
              <a:blipFill>
                <a:blip r:embed="rId8"/>
                <a:stretch>
                  <a:fillRect r="-92500" b="-468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217196" y="2556103"/>
                <a:ext cx="239845" cy="39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𝛾𝛽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196" y="2556103"/>
                <a:ext cx="239845" cy="391517"/>
              </a:xfrm>
              <a:prstGeom prst="rect">
                <a:avLst/>
              </a:prstGeom>
              <a:blipFill>
                <a:blip r:embed="rId9"/>
                <a:stretch>
                  <a:fillRect r="-112821"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35836" y="1675908"/>
                <a:ext cx="239845" cy="39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836" y="1675908"/>
                <a:ext cx="239845" cy="394082"/>
              </a:xfrm>
              <a:prstGeom prst="rect">
                <a:avLst/>
              </a:prstGeom>
              <a:blipFill>
                <a:blip r:embed="rId10"/>
                <a:stretch>
                  <a:fillRect r="-117949"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그림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84917" y="4444016"/>
            <a:ext cx="2394754" cy="216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890" y="205740"/>
            <a:ext cx="905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HW#4-2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47650" y="285750"/>
            <a:ext cx="0" cy="2160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6205" y="575072"/>
                <a:ext cx="8822546" cy="5557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 smtClean="0">
                    <a:latin typeface="+mn-ea"/>
                  </a:rPr>
                  <a:t>a)  The time dependence of the average grain size</a:t>
                </a:r>
              </a:p>
              <a:p>
                <a:pPr marL="342900" indent="-342900">
                  <a:buAutoNum type="alphaLcParenR"/>
                </a:pPr>
                <a:endParaRPr lang="en-US" altLang="ko-KR" sz="1200" dirty="0" smtClean="0">
                  <a:latin typeface="+mn-ea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ko-KR" sz="1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200" dirty="0" smtClean="0">
                    <a:latin typeface="+mn-ea"/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𝐥𝐧</m:t>
                    </m:r>
                    <m:acc>
                      <m:accPr>
                        <m:chr m:val="̅"/>
                        <m:ctrlPr>
                          <a:rPr lang="en-US" altLang="ko-K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n-US" altLang="ko-K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altLang="ko-K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𝒏𝒍𝒏𝒕</m:t>
                    </m:r>
                  </m:oMath>
                </a14:m>
                <a:r>
                  <a:rPr lang="en-US" altLang="ko-KR" sz="1200" dirty="0" smtClean="0">
                    <a:latin typeface="+mn-ea"/>
                  </a:rPr>
                  <a:t> (t=MCS)</a:t>
                </a:r>
              </a:p>
              <a:p>
                <a:r>
                  <a:rPr lang="en-US" altLang="ko-KR" sz="1200" dirty="0" smtClean="0">
                    <a:latin typeface="+mn-ea"/>
                  </a:rPr>
                  <a:t>Initial # of grains = 64000, Total MCS = 900</a:t>
                </a:r>
              </a:p>
              <a:p>
                <a:r>
                  <a:rPr lang="en-US" altLang="ko-KR" sz="1200" dirty="0" smtClean="0">
                    <a:latin typeface="+mn-ea"/>
                  </a:rPr>
                  <a:t>Temperature level : 2, 7, 12, 17 20</a:t>
                </a:r>
              </a:p>
              <a:p>
                <a:endParaRPr lang="en-US" altLang="ko-KR" sz="1200" dirty="0">
                  <a:latin typeface="+mn-ea"/>
                </a:endParaRPr>
              </a:p>
              <a:p>
                <a:endParaRPr lang="en-US" altLang="ko-KR" sz="1200" dirty="0" smtClean="0">
                  <a:latin typeface="+mn-ea"/>
                </a:endParaRPr>
              </a:p>
              <a:p>
                <a:endParaRPr lang="en-US" altLang="ko-KR" sz="1200" dirty="0">
                  <a:latin typeface="+mn-ea"/>
                </a:endParaRPr>
              </a:p>
              <a:p>
                <a:endParaRPr lang="en-US" altLang="ko-KR" sz="1200" dirty="0" smtClean="0">
                  <a:latin typeface="+mn-ea"/>
                </a:endParaRPr>
              </a:p>
              <a:p>
                <a:endParaRPr lang="en-US" altLang="ko-KR" sz="1200" dirty="0">
                  <a:latin typeface="+mn-ea"/>
                </a:endParaRPr>
              </a:p>
              <a:p>
                <a:endParaRPr lang="en-US" altLang="ko-KR" sz="1200" dirty="0" smtClean="0">
                  <a:latin typeface="+mn-ea"/>
                </a:endParaRPr>
              </a:p>
              <a:p>
                <a:endParaRPr lang="en-US" altLang="ko-KR" sz="1200" dirty="0">
                  <a:latin typeface="+mn-ea"/>
                </a:endParaRPr>
              </a:p>
              <a:p>
                <a:endParaRPr lang="en-US" altLang="ko-KR" sz="1200" dirty="0" smtClean="0">
                  <a:latin typeface="+mn-ea"/>
                </a:endParaRPr>
              </a:p>
              <a:p>
                <a:pPr marL="342900" indent="-342900">
                  <a:buAutoNum type="alphaLcParenR"/>
                </a:pPr>
                <a:endParaRPr lang="en-US" altLang="ko-KR" sz="1200" dirty="0">
                  <a:latin typeface="+mn-ea"/>
                </a:endParaRPr>
              </a:p>
              <a:p>
                <a:endParaRPr lang="en-US" altLang="ko-KR" sz="1400" b="1" dirty="0" smtClean="0">
                  <a:latin typeface="+mn-ea"/>
                </a:endParaRPr>
              </a:p>
              <a:p>
                <a:pPr marL="228600" indent="-228600">
                  <a:buAutoNum type="alphaLcParenR" startAt="2"/>
                </a:pPr>
                <a:r>
                  <a:rPr lang="en-US" altLang="ko-KR" sz="1400" b="1" dirty="0" smtClean="0">
                    <a:latin typeface="+mn-ea"/>
                  </a:rPr>
                  <a:t>The temperature dependence of grain growth and the activation energy</a:t>
                </a:r>
              </a:p>
              <a:p>
                <a:endParaRPr lang="en-US" altLang="ko-KR" sz="1200" dirty="0" smtClean="0">
                  <a:latin typeface="+mn-ea"/>
                </a:endParaRPr>
              </a:p>
              <a:p>
                <a:r>
                  <a:rPr lang="en-US" altLang="ko-KR" sz="1200" dirty="0" smtClean="0">
                    <a:latin typeface="+mn-ea"/>
                  </a:rPr>
                  <a:t>Polycrystalline solids</a:t>
                </a:r>
                <a:r>
                  <a:rPr lang="ko-KR" altLang="en-US" sz="1200" dirty="0">
                    <a:latin typeface="+mn-ea"/>
                  </a:rPr>
                  <a:t> </a:t>
                </a:r>
                <a:r>
                  <a:rPr lang="ko-KR" altLang="en-US" sz="1200" dirty="0" smtClean="0">
                    <a:latin typeface="+mn-ea"/>
                  </a:rPr>
                  <a:t>내에서의 </a:t>
                </a:r>
                <a:r>
                  <a:rPr lang="en-US" altLang="ko-KR" sz="1200" dirty="0" smtClean="0">
                    <a:latin typeface="+mn-ea"/>
                  </a:rPr>
                  <a:t>grain growth</a:t>
                </a:r>
                <a:r>
                  <a:rPr lang="ko-KR" altLang="en-US" sz="1200" dirty="0" smtClean="0">
                    <a:latin typeface="+mn-ea"/>
                  </a:rPr>
                  <a:t>는 다음의 식을 따름</a:t>
                </a:r>
                <a:endParaRPr lang="en-US" altLang="ko-KR" sz="1200" dirty="0" smtClean="0">
                  <a:latin typeface="+mn-ea"/>
                </a:endParaRPr>
              </a:p>
              <a:p>
                <a:r>
                  <a:rPr lang="en-US" altLang="ko-KR" sz="1200" dirty="0" smtClean="0">
                    <a:latin typeface="+mn-ea"/>
                  </a:rPr>
                  <a:t>Net jump frequency </a:t>
                </a:r>
                <a14:m>
                  <m:oMath xmlns:m="http://schemas.openxmlformats.org/officeDocument/2006/math"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ko-KR" sz="12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altLang="ko-KR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altLang="ko-KR" sz="1200" dirty="0" smtClean="0">
                    <a:latin typeface="+mn-ea"/>
                  </a:rPr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𝑑𝑓</m:t>
                            </m:r>
                          </m:sub>
                        </m:sSub>
                      </m:num>
                      <m:den>
                        <m:r>
                          <a:rPr lang="en-US" altLang="ko-KR" sz="1200" b="0" i="1" dirty="0" smtClean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r>
                      <a:rPr lang="en-US" altLang="ko-KR" sz="1200" b="0" i="0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ko-KR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 </m:t>
                    </m:r>
                    <m:r>
                      <m:rPr>
                        <m:sty m:val="p"/>
                      </m:rPr>
                      <a:rPr lang="en-US" altLang="ko-KR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if</m:t>
                    </m:r>
                    <m:r>
                      <a:rPr lang="en-US" altLang="ko-KR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𝑑𝑓</m:t>
                        </m:r>
                      </m:sub>
                    </m:sSub>
                    <m:r>
                      <a:rPr lang="en-US" altLang="ko-KR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200" dirty="0" smtClean="0">
                  <a:latin typeface="+mn-ea"/>
                </a:endParaRPr>
              </a:p>
              <a:p>
                <a:r>
                  <a:rPr lang="en-US" altLang="ko-KR" sz="1200" dirty="0" smtClean="0">
                    <a:latin typeface="+mn-ea"/>
                  </a:rPr>
                  <a:t>Growth rate=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𝑑𝑅</m:t>
                        </m:r>
                      </m:num>
                      <m:den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ko-KR" sz="1200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altLang="ko-KR" sz="1200" b="0" i="1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ko-KR" sz="1200" i="1">
                        <a:latin typeface="Cambria Math" panose="02040503050406030204" pitchFamily="18" charset="0"/>
                      </a:rPr>
                      <m:t>λ</m:t>
                    </m:r>
                    <m:sSub>
                      <m:sSub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r>
                      <m:rPr>
                        <m:nor/>
                      </m:rPr>
                      <a:rPr lang="en-US" altLang="ko-KR" sz="1200" dirty="0">
                        <a:latin typeface="+mn-ea"/>
                      </a:rPr>
                      <m:t>)</m:t>
                    </m:r>
                    <m:f>
                      <m:fPr>
                        <m:ctrlPr>
                          <a:rPr lang="en-US" altLang="ko-KR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𝑑𝑓</m:t>
                            </m:r>
                          </m:sub>
                        </m:sSub>
                      </m:num>
                      <m:den>
                        <m:r>
                          <a:rPr lang="en-US" altLang="ko-KR" sz="1200" i="1" dirty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altLang="ko-KR" sz="1200" dirty="0" smtClean="0">
                    <a:latin typeface="+mn-ea"/>
                  </a:rPr>
                  <a:t>   (</a:t>
                </a:r>
                <a14:m>
                  <m:oMath xmlns:m="http://schemas.openxmlformats.org/officeDocument/2006/math">
                    <m:r>
                      <a:rPr lang="en-US" altLang="ko-KR" sz="1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ko-KR" sz="1200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altLang="ko-KR" sz="1200" dirty="0" smtClean="0">
                    <a:latin typeface="+mn-ea"/>
                  </a:rPr>
                  <a:t>=jump distance)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altLang="ko-KR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m:rPr>
                        <m:nor/>
                      </m:rPr>
                      <a:rPr lang="en-US" altLang="ko-KR" sz="1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ko-KR" sz="1200" dirty="0">
                        <a:latin typeface="+mn-ea"/>
                        <a:sym typeface="Wingdings" panose="05000000000000000000" pitchFamily="2" charset="2"/>
                      </a:rPr>
                      <m:t></m:t>
                    </m:r>
                    <m:r>
                      <m:rPr>
                        <m:nor/>
                      </m:rPr>
                      <a:rPr lang="en-US" altLang="ko-KR" sz="1200" b="0" i="0" dirty="0" smtClean="0">
                        <a:latin typeface="+mn-ea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𝑑𝑅</m:t>
                        </m:r>
                      </m:num>
                      <m:den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ko-KR" sz="1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ko-KR" sz="1200" dirty="0" smtClean="0">
                    <a:latin typeface="+mn-ea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200" i="1">
                        <a:latin typeface="Cambria Math" panose="02040503050406030204" pitchFamily="18" charset="0"/>
                      </a:rPr>
                      <m:t>λ</m:t>
                    </m:r>
                    <m:sSub>
                      <m:sSub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r>
                      <m:rPr>
                        <m:nor/>
                      </m:rPr>
                      <a:rPr lang="en-US" altLang="ko-KR" sz="1200" dirty="0">
                        <a:latin typeface="+mn-ea"/>
                      </a:rPr>
                      <m:t>)</m:t>
                    </m:r>
                    <m:f>
                      <m:fPr>
                        <m:ctrlPr>
                          <a:rPr lang="en-US" altLang="ko-KR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𝑑𝑓</m:t>
                            </m:r>
                          </m:sub>
                        </m:sSub>
                      </m:num>
                      <m:den>
                        <m:r>
                          <a:rPr lang="en-US" altLang="ko-KR" sz="1200" i="1" dirty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</m:oMath>
                </a14:m>
                <a:endParaRPr lang="en-US" altLang="ko-KR" sz="1200" dirty="0" smtClean="0">
                  <a:latin typeface="+mn-ea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altLang="ko-KR" sz="1200" i="1">
                        <a:latin typeface="Cambria Math" panose="02040503050406030204" pitchFamily="18" charset="0"/>
                      </a:rPr>
                      <m:t>λ</m:t>
                    </m:r>
                    <m:sSub>
                      <m:sSub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altLang="ko-KR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𝑑𝑓</m:t>
                            </m:r>
                          </m:sub>
                        </m:sSub>
                      </m:num>
                      <m:den>
                        <m:r>
                          <a:rPr lang="en-US" altLang="ko-KR" sz="1200" i="1" dirty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altLang="ko-KR" sz="1200" dirty="0" smtClean="0">
                    <a:latin typeface="+mn-ea"/>
                  </a:rPr>
                  <a:t> </a:t>
                </a:r>
                <a:r>
                  <a:rPr lang="ko-KR" altLang="en-US" sz="1200" dirty="0" smtClean="0">
                    <a:latin typeface="+mn-ea"/>
                  </a:rPr>
                  <a:t>라고 하면</a:t>
                </a:r>
                <a:endParaRPr lang="en-US" altLang="ko-KR" sz="1200" dirty="0" smtClean="0">
                  <a:latin typeface="+mn-ea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𝑛𝑘</m:t>
                    </m:r>
                    <m:sSup>
                      <m:sSup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ko-KR" sz="1200" dirty="0" smtClean="0">
                    <a:latin typeface="+mn-ea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r>
                      <m:rPr>
                        <m:nor/>
                      </m:rPr>
                      <a:rPr lang="en-US" altLang="ko-KR" sz="1200" dirty="0">
                        <a:latin typeface="+mn-ea"/>
                      </a:rPr>
                      <m:t>)</m:t>
                    </m:r>
                  </m:oMath>
                </a14:m>
                <a:r>
                  <a:rPr lang="en-US" altLang="ko-KR" sz="1200" dirty="0" smtClean="0">
                    <a:latin typeface="+mn-ea"/>
                  </a:rPr>
                  <a:t> </a:t>
                </a:r>
                <a:r>
                  <a:rPr lang="en-US" altLang="ko-KR" sz="1200" dirty="0" smtClean="0">
                    <a:latin typeface="+mn-ea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𝐥𝐧</m:t>
                    </m:r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𝑻𝒏𝒌</m:t>
                    </m:r>
                    <m:sSup>
                      <m:sSupPr>
                        <m:ctrlP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𝐥𝐧𝐀</m:t>
                    </m:r>
                    <m:r>
                      <a:rPr lang="en-US" altLang="ko-K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𝑮</m:t>
                            </m:r>
                          </m:e>
                          <m:sup>
                            <m:r>
                              <a:rPr lang="en-US" altLang="ko-KR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den>
                    </m:f>
                  </m:oMath>
                </a14:m>
                <a:endParaRPr lang="en-US" altLang="ko-KR" sz="1200" b="1" dirty="0" smtClean="0">
                  <a:latin typeface="+mn-ea"/>
                </a:endParaRPr>
              </a:p>
              <a:p>
                <a:endParaRPr lang="en-US" altLang="ko-KR" sz="1200" dirty="0" smtClean="0">
                  <a:latin typeface="+mn-ea"/>
                </a:endParaRPr>
              </a:p>
              <a:p>
                <a:r>
                  <a:rPr lang="en-US" altLang="ko-KR" sz="1400" b="1" dirty="0" smtClean="0">
                    <a:solidFill>
                      <a:srgbClr val="0070C0"/>
                    </a:solidFill>
                    <a:latin typeface="+mn-ea"/>
                  </a:rPr>
                  <a:t>∴ T ↑ </a:t>
                </a:r>
                <a:r>
                  <a:rPr lang="en-US" altLang="ko-KR" sz="1400" b="1" dirty="0" smtClean="0">
                    <a:solidFill>
                      <a:srgbClr val="0070C0"/>
                    </a:solidFill>
                    <a:latin typeface="+mn-ea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altLang="ko-K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en-US" altLang="ko-K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400" b="1" dirty="0" smtClean="0">
                    <a:solidFill>
                      <a:srgbClr val="0070C0"/>
                    </a:solidFill>
                    <a:latin typeface="+mn-ea"/>
                  </a:rPr>
                  <a:t>↑ </a:t>
                </a:r>
              </a:p>
              <a:p>
                <a:pPr marL="342900" indent="-342900">
                  <a:buAutoNum type="alphaLcParenR"/>
                </a:pPr>
                <a:endParaRPr lang="ko-KR" altLang="en-US" sz="12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05" y="575072"/>
                <a:ext cx="8822546" cy="5557419"/>
              </a:xfrm>
              <a:prstGeom prst="rect">
                <a:avLst/>
              </a:prstGeom>
              <a:blipFill>
                <a:blip r:embed="rId3"/>
                <a:stretch>
                  <a:fillRect l="-346" t="-1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2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1679127"/>
              </p:ext>
            </p:extLst>
          </p:nvPr>
        </p:nvGraphicFramePr>
        <p:xfrm>
          <a:off x="2921808" y="5486400"/>
          <a:ext cx="1821643" cy="128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비트맵 이미지" r:id="rId4" imgW="3543795" imgH="2505425" progId="Paint.Picture">
                  <p:embed/>
                </p:oleObj>
              </mc:Choice>
              <mc:Fallback>
                <p:oleObj name="비트맵 이미지" r:id="rId4" imgW="3543795" imgH="2505425" progId="Paint.Picture">
                  <p:embed/>
                  <p:pic>
                    <p:nvPicPr>
                      <p:cNvPr id="1537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808" y="5486400"/>
                        <a:ext cx="1821643" cy="1287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357302"/>
              </p:ext>
            </p:extLst>
          </p:nvPr>
        </p:nvGraphicFramePr>
        <p:xfrm>
          <a:off x="4316608" y="9542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58199"/>
              </p:ext>
            </p:extLst>
          </p:nvPr>
        </p:nvGraphicFramePr>
        <p:xfrm>
          <a:off x="762001" y="1678764"/>
          <a:ext cx="3554608" cy="15422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9297">
                  <a:extLst>
                    <a:ext uri="{9D8B030D-6E8A-4147-A177-3AD203B41FA5}">
                      <a16:colId xmlns:a16="http://schemas.microsoft.com/office/drawing/2014/main" val="90741090"/>
                    </a:ext>
                  </a:extLst>
                </a:gridCol>
                <a:gridCol w="1596486">
                  <a:extLst>
                    <a:ext uri="{9D8B030D-6E8A-4147-A177-3AD203B41FA5}">
                      <a16:colId xmlns:a16="http://schemas.microsoft.com/office/drawing/2014/main" val="3416573576"/>
                    </a:ext>
                  </a:extLst>
                </a:gridCol>
                <a:gridCol w="1008825">
                  <a:extLst>
                    <a:ext uri="{9D8B030D-6E8A-4147-A177-3AD203B41FA5}">
                      <a16:colId xmlns:a16="http://schemas.microsoft.com/office/drawing/2014/main" val="3299146522"/>
                    </a:ext>
                  </a:extLst>
                </a:gridCol>
              </a:tblGrid>
              <a:tr h="200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Temperature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k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47337"/>
                  </a:ext>
                </a:extLst>
              </a:tr>
              <a:tr h="1991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0.187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3.3784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23944"/>
                  </a:ext>
                </a:extLst>
              </a:tr>
              <a:tr h="2124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7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0.2385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2.5620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70506"/>
                  </a:ext>
                </a:extLst>
              </a:tr>
              <a:tr h="2448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12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0.3054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1.7647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62036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17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0.3251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1.5815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789734"/>
                  </a:ext>
                </a:extLst>
              </a:tr>
              <a:tr h="3068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20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0.3573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1.3364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654484"/>
                  </a:ext>
                </a:extLst>
              </a:tr>
            </a:tbl>
          </a:graphicData>
        </a:graphic>
      </p:graphicFrame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422485"/>
              </p:ext>
            </p:extLst>
          </p:nvPr>
        </p:nvGraphicFramePr>
        <p:xfrm>
          <a:off x="4838700" y="4114800"/>
          <a:ext cx="43053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826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75</Words>
  <Application>Microsoft Office PowerPoint</Application>
  <PresentationFormat>화면 슬라이드 쇼(4:3)</PresentationFormat>
  <Paragraphs>85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나눔고딕</vt:lpstr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비트맵 이미지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문석호</dc:creator>
  <cp:lastModifiedBy>문석호</cp:lastModifiedBy>
  <cp:revision>39</cp:revision>
  <dcterms:created xsi:type="dcterms:W3CDTF">2016-12-14T15:05:08Z</dcterms:created>
  <dcterms:modified xsi:type="dcterms:W3CDTF">2016-12-15T00:11:55Z</dcterms:modified>
</cp:coreProperties>
</file>