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5" r:id="rId7"/>
    <p:sldId id="261" r:id="rId8"/>
    <p:sldId id="277" r:id="rId9"/>
    <p:sldId id="266" r:id="rId10"/>
    <p:sldId id="268" r:id="rId11"/>
    <p:sldId id="270" r:id="rId12"/>
    <p:sldId id="272" r:id="rId13"/>
    <p:sldId id="274" r:id="rId14"/>
    <p:sldId id="289" r:id="rId15"/>
    <p:sldId id="276" r:id="rId16"/>
    <p:sldId id="262" r:id="rId17"/>
    <p:sldId id="264" r:id="rId18"/>
    <p:sldId id="263" r:id="rId19"/>
    <p:sldId id="278" r:id="rId20"/>
    <p:sldId id="280" r:id="rId21"/>
    <p:sldId id="281" r:id="rId22"/>
    <p:sldId id="285" r:id="rId23"/>
    <p:sldId id="284" r:id="rId24"/>
    <p:sldId id="286" r:id="rId25"/>
    <p:sldId id="282" r:id="rId26"/>
    <p:sldId id="283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소재수치해석 </a:t>
            </a:r>
            <a:r>
              <a:rPr lang="en-US" altLang="ko-KR" dirty="0" smtClean="0"/>
              <a:t>final	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20110073 </a:t>
            </a:r>
            <a:r>
              <a:rPr lang="ko-KR" altLang="en-US" dirty="0" smtClean="0"/>
              <a:t>김용민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9150" y="2694269"/>
            <a:ext cx="5184775" cy="26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9617640" cy="42882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𝑣𝑎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=−148717+76.377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𝑣𝑎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+34671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𝑣𝑎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9617640" cy="428824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내용 개체 틀 2"/>
          <p:cNvSpPr txBox="1">
            <a:spLocks/>
          </p:cNvSpPr>
          <p:nvPr/>
        </p:nvSpPr>
        <p:spPr>
          <a:xfrm>
            <a:off x="4799400" y="2560910"/>
            <a:ext cx="7282204" cy="428824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69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63286" cy="36365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77207−15.877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−71510−60.5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fun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−34671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𝑣𝑎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 smtClean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/>
                  <a:t>=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𝑣𝑎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𝑣𝑎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𝑣𝑎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1−2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63286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2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64223" y="2535822"/>
            <a:ext cx="5923192" cy="3325229"/>
            <a:chOff x="373951" y="2527300"/>
            <a:chExt cx="6981825" cy="3919537"/>
          </a:xfrm>
        </p:grpSpPr>
        <p:pic>
          <p:nvPicPr>
            <p:cNvPr id="12" name="내용 개체 틀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0788" y="2527300"/>
              <a:ext cx="4248150" cy="1809750"/>
            </a:xfrm>
            <a:prstGeom prst="rect">
              <a:avLst/>
            </a:prstGeom>
            <a:effectLst>
              <a:outerShdw blurRad="50800" dir="1440000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51" y="4446587"/>
              <a:ext cx="6981825" cy="2000250"/>
            </a:xfrm>
            <a:prstGeom prst="rect">
              <a:avLst/>
            </a:prstGeom>
          </p:spPr>
        </p:pic>
      </p:grpSp>
      <p:pic>
        <p:nvPicPr>
          <p:cNvPr id="17" name="내용 개체 틀 1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78219" y="3117363"/>
            <a:ext cx="5194300" cy="20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5343" y="2197903"/>
                <a:ext cx="12021312" cy="36365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ko-KR" sz="16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ko-KR" sz="1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6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ko-KR" sz="1600" dirty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6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ko-KR" sz="1600" dirty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ko-KR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ko-KR" sz="1600" dirty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e>
                    </m:d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343" y="2197903"/>
                <a:ext cx="12021312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5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261" y="2597182"/>
            <a:ext cx="3486150" cy="32289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888" y="3092482"/>
            <a:ext cx="2276475" cy="27336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42" y="1538859"/>
            <a:ext cx="93630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&amp; Discussion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07"/>
          <a:stretch/>
        </p:blipFill>
        <p:spPr>
          <a:xfrm>
            <a:off x="810000" y="2402933"/>
            <a:ext cx="5052379" cy="35930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427826"/>
            <a:ext cx="5372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&amp; Discussion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25" y="2307431"/>
            <a:ext cx="5238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&amp; Discussion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112" y="2316956"/>
            <a:ext cx="5057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자유종목</a:t>
            </a:r>
            <a:r>
              <a:rPr lang="en-US" altLang="ko-KR" dirty="0"/>
              <a:t>-Solving Bessel’s equation using numerical method</a:t>
            </a: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6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지정종목</a:t>
            </a:r>
            <a:r>
              <a:rPr lang="en-US" altLang="ko-KR" dirty="0" smtClean="0"/>
              <a:t>-Simulation of </a:t>
            </a:r>
            <a:r>
              <a:rPr lang="en-US" altLang="ko-KR" dirty="0" err="1" smtClean="0"/>
              <a:t>Darken’s</a:t>
            </a:r>
            <a:r>
              <a:rPr lang="en-US" altLang="ko-KR" dirty="0" smtClean="0"/>
              <a:t> uphill diffusion</a:t>
            </a:r>
          </a:p>
          <a:p>
            <a:pPr lvl="1"/>
            <a:r>
              <a:rPr lang="en-US" altLang="ko-KR" dirty="0"/>
              <a:t>A</a:t>
            </a:r>
            <a:r>
              <a:rPr lang="en-US" altLang="ko-KR" dirty="0" smtClean="0"/>
              <a:t>ssignment</a:t>
            </a:r>
          </a:p>
          <a:p>
            <a:pPr lvl="1"/>
            <a:r>
              <a:rPr lang="en-US" altLang="ko-KR" dirty="0" smtClean="0"/>
              <a:t>Theory</a:t>
            </a:r>
          </a:p>
          <a:p>
            <a:pPr lvl="1"/>
            <a:r>
              <a:rPr lang="en-US" altLang="ko-KR" dirty="0" smtClean="0"/>
              <a:t>code</a:t>
            </a:r>
            <a:endParaRPr lang="en-US" altLang="ko-KR" dirty="0"/>
          </a:p>
          <a:p>
            <a:pPr lvl="1"/>
            <a:r>
              <a:rPr lang="en-US" altLang="ko-KR" dirty="0" smtClean="0"/>
              <a:t>Result &amp; Discussion</a:t>
            </a:r>
          </a:p>
          <a:p>
            <a:r>
              <a:rPr lang="ko-KR" altLang="en-US" dirty="0" smtClean="0"/>
              <a:t>자유종목</a:t>
            </a:r>
            <a:r>
              <a:rPr lang="en-US" altLang="ko-KR" dirty="0" smtClean="0"/>
              <a:t>-Solving Bessel’s equation using numerical method</a:t>
            </a:r>
            <a:endParaRPr lang="en-US" altLang="ko-KR" dirty="0"/>
          </a:p>
          <a:p>
            <a:pPr lvl="1"/>
            <a:r>
              <a:rPr lang="en-US" altLang="ko-KR" dirty="0" smtClean="0"/>
              <a:t>Assignment</a:t>
            </a:r>
          </a:p>
          <a:p>
            <a:pPr lvl="1"/>
            <a:r>
              <a:rPr lang="en-US" altLang="ko-KR" dirty="0" smtClean="0"/>
              <a:t>Theory</a:t>
            </a:r>
            <a:endParaRPr lang="en-US" altLang="ko-KR" dirty="0"/>
          </a:p>
          <a:p>
            <a:pPr lvl="1"/>
            <a:r>
              <a:rPr lang="en-US" altLang="ko-KR" dirty="0"/>
              <a:t>code</a:t>
            </a:r>
          </a:p>
          <a:p>
            <a:pPr lvl="1"/>
            <a:r>
              <a:rPr lang="en-US" altLang="ko-KR" dirty="0"/>
              <a:t>Result &amp; </a:t>
            </a:r>
            <a:r>
              <a:rPr lang="en-US" altLang="ko-KR" dirty="0" smtClean="0"/>
              <a:t>Discussion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935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Bessel’s equation: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Bessel’s equation</a:t>
                </a:r>
              </a:p>
              <a:p>
                <a:pPr lvl="1"/>
                <a:r>
                  <a:rPr lang="en-US" altLang="ko-KR" dirty="0" smtClean="0"/>
                  <a:t>Laplace’s equation</a:t>
                </a:r>
                <a:r>
                  <a:rPr lang="ko-KR" altLang="en-US" dirty="0" smtClean="0"/>
                  <a:t>을 원통형 </a:t>
                </a:r>
                <a:r>
                  <a:rPr lang="ko-KR" altLang="en-US" dirty="0" err="1" smtClean="0"/>
                  <a:t>좌표계나</a:t>
                </a:r>
                <a:r>
                  <a:rPr lang="ko-KR" altLang="en-US" dirty="0" smtClean="0"/>
                  <a:t> 구면 </a:t>
                </a:r>
                <a:r>
                  <a:rPr lang="ko-KR" altLang="en-US" dirty="0" err="1" smtClean="0"/>
                  <a:t>좌표계에서</a:t>
                </a:r>
                <a:r>
                  <a:rPr lang="ko-KR" altLang="en-US" dirty="0" smtClean="0"/>
                  <a:t> 풀 때 발생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Ex) </a:t>
                </a:r>
              </a:p>
              <a:p>
                <a:r>
                  <a:rPr lang="en-US" altLang="ko-KR" dirty="0" smtClean="0"/>
                  <a:t>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ko-KR" altLang="en-US" dirty="0" smtClean="0"/>
                  <a:t>가 정수인 경우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ko-KR" altLang="en-US" dirty="0" smtClean="0"/>
                  <a:t>가 정수가 아닌 경우</a:t>
                </a:r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5999" y="4840224"/>
                <a:ext cx="5059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dirty="0" smtClean="0"/>
                  <a:t>: Bessel function of the first kind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dirty="0" smtClean="0"/>
                  <a:t>: </a:t>
                </a:r>
                <a:r>
                  <a:rPr lang="en-US" altLang="ko-KR" dirty="0"/>
                  <a:t>Bessel function of the </a:t>
                </a:r>
                <a:r>
                  <a:rPr lang="en-US" altLang="ko-KR" dirty="0" smtClean="0"/>
                  <a:t>second </a:t>
                </a:r>
                <a:r>
                  <a:rPr lang="en-US" altLang="ko-KR" dirty="0"/>
                  <a:t>kind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840224"/>
                <a:ext cx="505968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1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Bessel function of the first kind</a:t>
                </a:r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altLang="ko-K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 smtClean="0"/>
                  <a:t>의 값은 알려져 있으므로 </a:t>
                </a:r>
                <a:r>
                  <a:rPr lang="en-US" altLang="ko-KR" dirty="0" smtClean="0"/>
                  <a:t>initial condition</a:t>
                </a:r>
                <a:r>
                  <a:rPr lang="ko-KR" altLang="en-US" dirty="0" smtClean="0"/>
                  <a:t>을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 smtClean="0"/>
                  <a:t>를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이용하면 </a:t>
                </a:r>
                <a:r>
                  <a:rPr lang="ko-KR" altLang="en-US" dirty="0" err="1" smtClean="0"/>
                  <a:t>계산값과</a:t>
                </a:r>
                <a:r>
                  <a:rPr lang="ko-KR" altLang="en-US" dirty="0" smtClean="0"/>
                  <a:t> </a:t>
                </a:r>
                <a:r>
                  <a:rPr lang="ko-KR" altLang="en-US" dirty="0" err="1" smtClean="0"/>
                  <a:t>실제값을</a:t>
                </a:r>
                <a:r>
                  <a:rPr lang="ko-KR" altLang="en-US" dirty="0" smtClean="0"/>
                  <a:t> 비교할 수 있다</a:t>
                </a:r>
                <a:r>
                  <a:rPr lang="en-US" altLang="ko-KR" dirty="0" smtClean="0"/>
                  <a:t>. (solution</a:t>
                </a:r>
                <a:r>
                  <a:rPr lang="ko-KR" altLang="en-US" dirty="0" smtClean="0"/>
                  <a:t>이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o-KR" altLang="en-US" dirty="0" smtClean="0"/>
                  <a:t>가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되므로</a:t>
                </a:r>
                <a:r>
                  <a:rPr lang="en-US" altLang="ko-KR" dirty="0" smtClean="0"/>
                  <a:t>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4263857"/>
              </a:xfrm>
            </p:spPr>
            <p:txBody>
              <a:bodyPr/>
              <a:lstStyle/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b="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42638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/>
              <p:cNvSpPr txBox="1">
                <a:spLocks/>
              </p:cNvSpPr>
              <p:nvPr/>
            </p:nvSpPr>
            <p:spPr>
              <a:xfrm>
                <a:off x="9170232" y="4504402"/>
                <a:ext cx="2473128" cy="19817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dirty="0" smtClean="0"/>
                  <a:t>Initial condition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ko-K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ko-KR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ko-K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232" y="4504402"/>
                <a:ext cx="2473128" cy="19817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861" y="2222500"/>
            <a:ext cx="3878278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&amp; Discussion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506" y="2922746"/>
            <a:ext cx="4533900" cy="27241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55" y="2922746"/>
            <a:ext cx="4543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1063" y="5827776"/>
                <a:ext cx="15127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3" y="5827776"/>
                <a:ext cx="1512786" cy="646331"/>
              </a:xfrm>
              <a:prstGeom prst="rect">
                <a:avLst/>
              </a:prstGeom>
              <a:blipFill rotWithShape="0"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87336" y="5827776"/>
                <a:ext cx="1801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altLang="ko-KR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0.02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 smtClean="0"/>
                  <a:t>.5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36" y="5827776"/>
                <a:ext cx="1801262" cy="646331"/>
              </a:xfrm>
              <a:prstGeom prst="rect">
                <a:avLst/>
              </a:prstGeom>
              <a:blipFill rotWithShape="0"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7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&amp; Discussion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528048" y="1792224"/>
                <a:ext cx="5557704" cy="121364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        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8048" y="1792224"/>
                <a:ext cx="5557704" cy="121364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23383" y="5815584"/>
                <a:ext cx="22541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=0.11283</m:t>
                      </m:r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2.82001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83" y="5815584"/>
                <a:ext cx="2254143" cy="646331"/>
              </a:xfrm>
              <a:prstGeom prst="rect">
                <a:avLst/>
              </a:prstGeom>
              <a:blipFill rotWithShape="0"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54" y="3005870"/>
            <a:ext cx="4495800" cy="2705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2996345"/>
            <a:ext cx="4524375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63163" y="5815584"/>
                <a:ext cx="2375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=5.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64077</m:t>
                      </m:r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−141.132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163" y="5815584"/>
                <a:ext cx="2375202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0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&amp; Discussion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656" y="2344420"/>
            <a:ext cx="2162720" cy="36369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65376" y="2682240"/>
            <a:ext cx="1630000" cy="14630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3163" y="5815584"/>
                <a:ext cx="22541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0.02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=5.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64077</m:t>
                      </m:r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0.0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3.986232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163" y="5815584"/>
                <a:ext cx="2254143" cy="646331"/>
              </a:xfrm>
              <a:prstGeom prst="rect">
                <a:avLst/>
              </a:prstGeom>
              <a:blipFill rotWithShape="0"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828544"/>
            <a:ext cx="45339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지정종목</a:t>
            </a:r>
            <a:r>
              <a:rPr lang="en-US" altLang="ko-KR" dirty="0"/>
              <a:t>-Simulation of </a:t>
            </a:r>
            <a:r>
              <a:rPr lang="en-US" altLang="ko-KR" dirty="0" err="1"/>
              <a:t>Darken’s</a:t>
            </a:r>
            <a:r>
              <a:rPr lang="en-US" altLang="ko-KR" dirty="0"/>
              <a:t> uphill </a:t>
            </a:r>
            <a:r>
              <a:rPr lang="en-US" altLang="ko-KR" dirty="0" smtClean="0"/>
              <a:t>diffusion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0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658758"/>
            <a:ext cx="6685929" cy="31519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519" y="2875414"/>
            <a:ext cx="3944363" cy="27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564606"/>
            <a:ext cx="7924800" cy="29527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144766" y="4791456"/>
            <a:ext cx="816865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12" y="3662489"/>
            <a:ext cx="5265084" cy="15493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664" y="2593691"/>
            <a:ext cx="6161728" cy="36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23" y="2477243"/>
            <a:ext cx="4987271" cy="13853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38" y="3169919"/>
            <a:ext cx="6180804" cy="3282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/>
              <p:cNvSpPr txBox="1">
                <a:spLocks/>
              </p:cNvSpPr>
              <p:nvPr/>
            </p:nvSpPr>
            <p:spPr>
              <a:xfrm>
                <a:off x="727282" y="3607136"/>
                <a:ext cx="3960552" cy="2630129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                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ko-KR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ko-KR" smtClean="0">
                        <a:latin typeface="Cambria Math" panose="02040503050406030204" pitchFamily="18" charset="0"/>
                      </a:rPr>
                      <m:t>,           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2" y="3607136"/>
                <a:ext cx="3960552" cy="26301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8712" y="2222287"/>
            <a:ext cx="4887144" cy="3636511"/>
          </a:xfrm>
        </p:spPr>
        <p:txBody>
          <a:bodyPr/>
          <a:lstStyle/>
          <a:p>
            <a:r>
              <a:rPr lang="en-US" altLang="ko-KR" dirty="0" smtClean="0"/>
              <a:t>Initial condition:</a:t>
            </a:r>
          </a:p>
          <a:p>
            <a:pPr lvl="1"/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Si</a:t>
            </a:r>
            <a:r>
              <a:rPr lang="en-US" altLang="ko-KR" dirty="0" smtClean="0"/>
              <a:t>=0.0731608, </a:t>
            </a:r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C</a:t>
            </a:r>
            <a:r>
              <a:rPr lang="en-US" altLang="ko-KR" dirty="0" smtClean="0"/>
              <a:t>=0.0215191 (x&lt;0)</a:t>
            </a:r>
          </a:p>
          <a:p>
            <a:pPr lvl="1"/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Si</a:t>
            </a:r>
            <a:r>
              <a:rPr lang="en-US" altLang="ko-KR" dirty="0" smtClean="0"/>
              <a:t>=0, </a:t>
            </a:r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C</a:t>
            </a:r>
            <a:r>
              <a:rPr lang="en-US" altLang="ko-KR" dirty="0" smtClean="0"/>
              <a:t>=0.0205956 (x&lt;0)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48" y="2476119"/>
            <a:ext cx="2295525" cy="857250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494854" y="2222287"/>
            <a:ext cx="488714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boundary condition:</a:t>
            </a:r>
          </a:p>
          <a:p>
            <a:pPr lvl="1"/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Si</a:t>
            </a:r>
            <a:r>
              <a:rPr lang="en-US" altLang="ko-KR" dirty="0" smtClean="0"/>
              <a:t>=0.0731608, </a:t>
            </a:r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C</a:t>
            </a:r>
            <a:r>
              <a:rPr lang="en-US" altLang="ko-KR" dirty="0" smtClean="0"/>
              <a:t>=0.0215191 (x=-0.05)</a:t>
            </a:r>
          </a:p>
          <a:p>
            <a:pPr lvl="1"/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Si</a:t>
            </a:r>
            <a:r>
              <a:rPr lang="en-US" altLang="ko-KR" dirty="0" smtClean="0"/>
              <a:t>=0, </a:t>
            </a:r>
            <a:r>
              <a:rPr lang="en-US" altLang="ko-KR" dirty="0" err="1" smtClean="0"/>
              <a:t>y</a:t>
            </a:r>
            <a:r>
              <a:rPr lang="en-US" altLang="ko-KR" baseline="-25000" dirty="0" err="1" smtClean="0"/>
              <a:t>C</a:t>
            </a:r>
            <a:r>
              <a:rPr lang="en-US" altLang="ko-KR" dirty="0" smtClean="0"/>
              <a:t>=0.0205956 (x=0.05)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1824" y="5716899"/>
            <a:ext cx="1654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Fe=55.845 g/</a:t>
            </a:r>
            <a:r>
              <a:rPr lang="en-US" altLang="ko-KR" sz="1400" dirty="0" err="1" smtClean="0"/>
              <a:t>mol</a:t>
            </a:r>
            <a:endParaRPr lang="en-US" altLang="ko-KR" sz="1400" dirty="0" smtClean="0"/>
          </a:p>
          <a:p>
            <a:r>
              <a:rPr lang="en-US" altLang="ko-KR" sz="1400" dirty="0" smtClean="0"/>
              <a:t>Si=28.0855 g/</a:t>
            </a:r>
            <a:r>
              <a:rPr lang="en-US" altLang="ko-KR" sz="1400" dirty="0" err="1" smtClean="0"/>
              <a:t>mol</a:t>
            </a:r>
            <a:endParaRPr lang="en-US" altLang="ko-KR" sz="1400" dirty="0" smtClean="0"/>
          </a:p>
          <a:p>
            <a:r>
              <a:rPr lang="en-US" altLang="ko-KR" sz="1400" dirty="0" smtClean="0"/>
              <a:t>C=12.0107 g/</a:t>
            </a:r>
            <a:r>
              <a:rPr lang="en-US" altLang="ko-KR" sz="1400" dirty="0" err="1" smtClean="0"/>
              <a:t>mol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10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𝑣𝑎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𝑣𝑎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𝑣𝑎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𝑆𝑖𝑆𝑖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𝐹𝑒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5644896" y="2852928"/>
            <a:ext cx="402336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692896" y="4040542"/>
            <a:ext cx="402336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630755" y="4040542"/>
            <a:ext cx="402336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746835" y="4657062"/>
            <a:ext cx="402336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18684" y="4681164"/>
            <a:ext cx="402336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742431" y="3450336"/>
            <a:ext cx="402336" cy="58521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3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명언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TC103457503[[fn=명언]]</Template>
  <TotalTime>660</TotalTime>
  <Words>159</Words>
  <Application>Microsoft Office PowerPoint</Application>
  <PresentationFormat>와이드스크린</PresentationFormat>
  <Paragraphs>103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Cambria Math</vt:lpstr>
      <vt:lpstr>Century Gothic</vt:lpstr>
      <vt:lpstr>Wingdings 2</vt:lpstr>
      <vt:lpstr>명언</vt:lpstr>
      <vt:lpstr>소재수치해석 final </vt:lpstr>
      <vt:lpstr>목차</vt:lpstr>
      <vt:lpstr>지정종목-Simulation of Darken’s uphill diffusion</vt:lpstr>
      <vt:lpstr>Assignment</vt:lpstr>
      <vt:lpstr>Assignment</vt:lpstr>
      <vt:lpstr>Assignment</vt:lpstr>
      <vt:lpstr>Theory</vt:lpstr>
      <vt:lpstr>Theory</vt:lpstr>
      <vt:lpstr>Theory</vt:lpstr>
      <vt:lpstr>Theory</vt:lpstr>
      <vt:lpstr>Theory</vt:lpstr>
      <vt:lpstr>Theory</vt:lpstr>
      <vt:lpstr>Theory</vt:lpstr>
      <vt:lpstr>Theory</vt:lpstr>
      <vt:lpstr>Code</vt:lpstr>
      <vt:lpstr>Result &amp; Discussion</vt:lpstr>
      <vt:lpstr>Result &amp; Discussion</vt:lpstr>
      <vt:lpstr>Result &amp; Discussion</vt:lpstr>
      <vt:lpstr>자유종목-Solving Bessel’s equation using numerical method</vt:lpstr>
      <vt:lpstr>Assignment</vt:lpstr>
      <vt:lpstr>Theory</vt:lpstr>
      <vt:lpstr>Theory</vt:lpstr>
      <vt:lpstr>Theory</vt:lpstr>
      <vt:lpstr>Code</vt:lpstr>
      <vt:lpstr>Result &amp; Discussion</vt:lpstr>
      <vt:lpstr>Result &amp; Discussion</vt:lpstr>
      <vt:lpstr>Result &amp;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소재수치해석 final</dc:title>
  <dc:creator>김용민</dc:creator>
  <cp:lastModifiedBy>김용민</cp:lastModifiedBy>
  <cp:revision>38</cp:revision>
  <dcterms:created xsi:type="dcterms:W3CDTF">2014-06-16T18:40:17Z</dcterms:created>
  <dcterms:modified xsi:type="dcterms:W3CDTF">2014-06-18T03:25:37Z</dcterms:modified>
</cp:coreProperties>
</file>