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4" autoAdjust="0"/>
    <p:restoredTop sz="94660"/>
  </p:normalViewPr>
  <p:slideViewPr>
    <p:cSldViewPr>
      <p:cViewPr>
        <p:scale>
          <a:sx n="96" d="100"/>
          <a:sy n="96" d="100"/>
        </p:scale>
        <p:origin x="-100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FF7A0-C5B8-4991-BD6F-22358CA59668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FA0F9-42B3-4C6C-9B5F-D590CD3250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446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05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65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8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08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87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2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52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38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66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769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66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B495-D481-494A-BDD5-5A68EDA58505}" type="datetimeFigureOut">
              <a:rPr lang="ko-KR" altLang="en-US" smtClean="0"/>
              <a:t>2016-05-31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D4B8A-4685-4B9C-B659-191C39473B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34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7808" y="0"/>
            <a:ext cx="9073008" cy="2520280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 smtClean="0"/>
              <a:t>Numerical Method Hw08</a:t>
            </a:r>
            <a:br>
              <a:rPr lang="en-US" altLang="ko-KR" dirty="0" smtClean="0"/>
            </a:br>
            <a:r>
              <a:rPr lang="en-US" altLang="ko-KR" dirty="0" smtClean="0"/>
              <a:t>Partial differential equation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95736" y="184273"/>
            <a:ext cx="6858000" cy="53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altLang="ko-KR" dirty="0" smtClean="0"/>
              <a:t> </a:t>
            </a:r>
            <a:r>
              <a:rPr lang="ko-KR" altLang="en-US" dirty="0" err="1" smtClean="0"/>
              <a:t>조현렬</a:t>
            </a:r>
            <a:endParaRPr lang="ko-KR" altLang="en-US" dirty="0"/>
          </a:p>
        </p:txBody>
      </p:sp>
      <p:sp>
        <p:nvSpPr>
          <p:cNvPr id="4" name="AutoShape 2" descr="numerical methods에 대한 이미지 검색결과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28" name="Picture 4" descr="https://encrypted-tbn0.gstatic.com/images?q=tbn:ANd9GcT9R0Qpb8xherTWLujGnJ43TR7hOfJIqPJ1i7KBWV29djvzaQCS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2286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770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Activation energy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99" y="13995"/>
            <a:ext cx="4667250" cy="1428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1442745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distance</a:t>
            </a:r>
            <a:r>
              <a:rPr lang="ko-KR" altLang="en-US" dirty="0" smtClean="0"/>
              <a:t>가 </a:t>
            </a:r>
            <a:r>
              <a:rPr lang="en-US" altLang="ko-KR" dirty="0" smtClean="0"/>
              <a:t>15*10^-6m</a:t>
            </a:r>
            <a:r>
              <a:rPr lang="ko-KR" altLang="en-US" dirty="0" smtClean="0"/>
              <a:t>인 것을 구해보면 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06" y="2191274"/>
            <a:ext cx="45339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65712"/>
              </p:ext>
            </p:extLst>
          </p:nvPr>
        </p:nvGraphicFramePr>
        <p:xfrm>
          <a:off x="223933" y="2780928"/>
          <a:ext cx="1371600" cy="876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</a:tblGrid>
              <a:tr h="21903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1173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2000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1903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1273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800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1903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1373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300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219032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1473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60032" y="555359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1/T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1812077"/>
            <a:ext cx="1224136" cy="379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ln(time)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20189" y="1678509"/>
            <a:ext cx="27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Qreac</a:t>
            </a:r>
            <a:r>
              <a:rPr lang="en-US" altLang="ko-KR" dirty="0" smtClean="0"/>
              <a:t>=</a:t>
            </a:r>
            <a:r>
              <a:rPr lang="ko-KR" altLang="en-US" dirty="0" smtClean="0"/>
              <a:t>기울기</a:t>
            </a:r>
            <a:r>
              <a:rPr lang="en-US" altLang="ko-KR" dirty="0" smtClean="0"/>
              <a:t>*R</a:t>
            </a:r>
          </a:p>
          <a:p>
            <a:endParaRPr lang="en-US" altLang="ko-KR" dirty="0"/>
          </a:p>
          <a:p>
            <a:r>
              <a:rPr lang="en-US" altLang="ko-KR" dirty="0" smtClean="0"/>
              <a:t>142310.5</a:t>
            </a:r>
          </a:p>
          <a:p>
            <a:r>
              <a:rPr lang="ko-KR" altLang="en-US" dirty="0" err="1" smtClean="0"/>
              <a:t>실제값</a:t>
            </a:r>
            <a:r>
              <a:rPr lang="ko-KR" altLang="en-US" dirty="0" smtClean="0"/>
              <a:t> </a:t>
            </a:r>
            <a:r>
              <a:rPr lang="en-US" altLang="ko-KR" dirty="0" smtClean="0"/>
              <a:t>147723</a:t>
            </a:r>
            <a:r>
              <a:rPr lang="ko-KR" altLang="en-US" dirty="0" smtClean="0"/>
              <a:t>과 </a:t>
            </a:r>
            <a:r>
              <a:rPr lang="ko-KR" altLang="en-US" dirty="0" err="1" smtClean="0"/>
              <a:t>비교시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상대오차 </a:t>
            </a:r>
            <a:r>
              <a:rPr lang="en-US" altLang="ko-KR" dirty="0" smtClean="0"/>
              <a:t>3.564%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7105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/>
              <a:t>결론</a:t>
            </a:r>
            <a:endParaRPr lang="en-US" altLang="ko-KR" sz="3600" dirty="0" smtClean="0"/>
          </a:p>
          <a:p>
            <a:endParaRPr lang="en-US" altLang="ko-KR" dirty="0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83568" y="908720"/>
                <a:ext cx="7200800" cy="2601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1.Diffusion process</a:t>
                </a:r>
                <a:r>
                  <a:rPr lang="ko-KR" altLang="en-US" dirty="0" smtClean="0"/>
                  <a:t>를 성공적으로 계산하였고</a:t>
                </a:r>
                <a:endParaRPr lang="en-US" altLang="ko-KR" dirty="0" smtClean="0"/>
              </a:p>
              <a:p>
                <a:r>
                  <a:rPr lang="en-US" altLang="ko-KR" dirty="0"/>
                  <a:t> </a:t>
                </a:r>
                <a:r>
                  <a:rPr lang="en-US" altLang="ko-KR" dirty="0" smtClean="0"/>
                  <a:t>  </a:t>
                </a:r>
                <a:r>
                  <a:rPr lang="ko-KR" altLang="en-US" dirty="0" smtClean="0"/>
                  <a:t>이론적으로 </a:t>
                </a:r>
                <a:r>
                  <a:rPr lang="en-US" altLang="ko-KR" dirty="0" smtClean="0"/>
                  <a:t>x∝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ko-K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</m:rad>
                    <m:r>
                      <a:rPr lang="en-US" altLang="ko-KR" b="0" i="1" smtClean="0">
                        <a:latin typeface="Cambria Math"/>
                      </a:rPr>
                      <m:t>,</m:t>
                    </m:r>
                    <m:r>
                      <a:rPr lang="en-US" altLang="ko-KR" b="0" i="1" smtClean="0">
                        <a:latin typeface="Cambria Math"/>
                      </a:rPr>
                      <m:t>𝑙𝑛𝑥</m:t>
                    </m:r>
                    <m:r>
                      <a:rPr lang="en-US" altLang="ko-KR" b="0" i="1" smtClean="0">
                        <a:latin typeface="Cambria Math"/>
                      </a:rPr>
                      <m:t>∝</m:t>
                    </m:r>
                  </m:oMath>
                </a14:m>
                <a:r>
                  <a:rPr lang="en-US" altLang="ko-KR" dirty="0" smtClean="0"/>
                  <a:t>1/ T</a:t>
                </a:r>
                <a:r>
                  <a:rPr lang="ko-KR" altLang="en-US" dirty="0" smtClean="0"/>
                  <a:t>임을 보였다</a:t>
                </a:r>
                <a:endParaRPr lang="en-US" altLang="ko-KR" dirty="0" smtClean="0"/>
              </a:p>
              <a:p>
                <a:endParaRPr lang="en-US" altLang="ko-KR" dirty="0"/>
              </a:p>
              <a:p>
                <a:r>
                  <a:rPr lang="en-US" altLang="ko-KR" dirty="0" smtClean="0"/>
                  <a:t>2. Activation energy</a:t>
                </a:r>
                <a:r>
                  <a:rPr lang="ko-KR" altLang="en-US" dirty="0" smtClean="0"/>
                  <a:t>를</a:t>
                </a:r>
                <a:r>
                  <a:rPr lang="en-US" altLang="ko-KR" dirty="0"/>
                  <a:t> </a:t>
                </a:r>
                <a:r>
                  <a:rPr lang="ko-KR" altLang="en-US" dirty="0" smtClean="0"/>
                  <a:t>구하여 비교한 결과 입력한 </a:t>
                </a:r>
                <a:r>
                  <a:rPr lang="ko-KR" altLang="en-US" dirty="0" err="1" smtClean="0"/>
                  <a:t>에너지값과</a:t>
                </a:r>
                <a:r>
                  <a:rPr lang="ko-KR" altLang="en-US" dirty="0" smtClean="0"/>
                  <a:t> 일치함을 볼 수 있었다</a:t>
                </a:r>
                <a:endParaRPr lang="en-US" altLang="ko-KR" dirty="0" smtClean="0"/>
              </a:p>
              <a:p>
                <a:endParaRPr lang="en-US" altLang="ko-KR" dirty="0"/>
              </a:p>
              <a:p>
                <a:r>
                  <a:rPr lang="en-US" altLang="ko-KR" dirty="0" smtClean="0"/>
                  <a:t>3. Injection distance</a:t>
                </a:r>
                <a:r>
                  <a:rPr lang="ko-KR" altLang="en-US" dirty="0" smtClean="0"/>
                  <a:t>를 구함에 있어서 제한적으로 밖에 </a:t>
                </a:r>
                <a:r>
                  <a:rPr lang="ko-KR" altLang="en-US" dirty="0" err="1" smtClean="0"/>
                  <a:t>구하지않았는데</a:t>
                </a:r>
                <a:r>
                  <a:rPr lang="ko-KR" altLang="en-US" dirty="0" smtClean="0"/>
                  <a:t>  </a:t>
                </a:r>
                <a:r>
                  <a:rPr lang="en-US" altLang="ko-KR" dirty="0" err="1" smtClean="0"/>
                  <a:t>lagrangian</a:t>
                </a:r>
                <a:r>
                  <a:rPr lang="ko-KR" altLang="en-US" dirty="0" smtClean="0"/>
                  <a:t>등 </a:t>
                </a:r>
                <a:r>
                  <a:rPr lang="en-US" altLang="ko-KR" dirty="0" smtClean="0"/>
                  <a:t>regression</a:t>
                </a:r>
                <a:r>
                  <a:rPr lang="ko-KR" altLang="en-US" dirty="0" smtClean="0"/>
                  <a:t>을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이용해 비교적 훨씬 정확한 값을 </a:t>
                </a:r>
                <a:endParaRPr lang="en-US" altLang="ko-KR" dirty="0" smtClean="0"/>
              </a:p>
              <a:p>
                <a:r>
                  <a:rPr lang="ko-KR" altLang="en-US" dirty="0" smtClean="0"/>
                  <a:t>구할 수 </a:t>
                </a:r>
                <a:r>
                  <a:rPr lang="ko-KR" altLang="en-US" dirty="0" err="1" smtClean="0"/>
                  <a:t>있을것인데</a:t>
                </a:r>
                <a:r>
                  <a:rPr lang="ko-KR" altLang="en-US" dirty="0" smtClean="0"/>
                  <a:t> 못해서 아쉽다</a:t>
                </a:r>
                <a:r>
                  <a:rPr lang="en-US" altLang="ko-KR" dirty="0" smtClean="0"/>
                  <a:t>.</a:t>
                </a:r>
                <a:endParaRPr lang="ko-KR" alt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08720"/>
                <a:ext cx="7200800" cy="2601418"/>
              </a:xfrm>
              <a:prstGeom prst="rect">
                <a:avLst/>
              </a:prstGeom>
              <a:blipFill rotWithShape="1">
                <a:blip r:embed="rId2"/>
                <a:stretch>
                  <a:fillRect l="-677" t="-1171" b="-257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646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977" y="116632"/>
            <a:ext cx="1425679" cy="980728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Hw9 </a:t>
            </a:r>
            <a:endParaRPr lang="ko-KR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260648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Solve diffusion equation(</a:t>
            </a:r>
            <a:r>
              <a:rPr lang="en-US" altLang="ko-KR" sz="2000" dirty="0" err="1" smtClean="0"/>
              <a:t>fick’s</a:t>
            </a:r>
            <a:r>
              <a:rPr lang="en-US" altLang="ko-KR" sz="2000" dirty="0" smtClean="0"/>
              <a:t> second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law)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Diffusion </a:t>
            </a:r>
            <a:r>
              <a:rPr lang="en-US" altLang="ko-KR" sz="2000" dirty="0" err="1" smtClean="0"/>
              <a:t>coeffiecient</a:t>
            </a:r>
            <a:r>
              <a:rPr lang="en-US" altLang="ko-KR" sz="2000" dirty="0" smtClean="0"/>
              <a:t> 3.529*1^-7*</a:t>
            </a:r>
            <a:r>
              <a:rPr lang="en-US" altLang="ko-KR" sz="2000" dirty="0" err="1" smtClean="0"/>
              <a:t>exp</a:t>
            </a:r>
            <a:r>
              <a:rPr lang="en-US" altLang="ko-KR" sz="2000" dirty="0" smtClean="0"/>
              <a:t>(-147723/RT) [m^2/sec]</a:t>
            </a:r>
          </a:p>
          <a:p>
            <a:r>
              <a:rPr lang="en-US" altLang="ko-KR" sz="2000" dirty="0" smtClean="0"/>
              <a:t>Temperature 1173~~~1473</a:t>
            </a:r>
          </a:p>
          <a:p>
            <a:r>
              <a:rPr lang="en-US" altLang="ko-KR" sz="2000" dirty="0" smtClean="0"/>
              <a:t>Injection distance (</a:t>
            </a:r>
            <a:r>
              <a:rPr lang="en-US" altLang="ko-KR" sz="2000" dirty="0" err="1" smtClean="0"/>
              <a:t>taget</a:t>
            </a:r>
            <a:r>
              <a:rPr lang="en-US" altLang="ko-KR" sz="2000" dirty="0" smtClean="0"/>
              <a:t> value 0.03)</a:t>
            </a:r>
            <a:endParaRPr lang="ko-KR" altLang="en-US" sz="20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50300"/>
            <a:ext cx="6120680" cy="205903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0" b="27035"/>
          <a:stretch/>
        </p:blipFill>
        <p:spPr>
          <a:xfrm>
            <a:off x="1450301" y="5877272"/>
            <a:ext cx="6573301" cy="78519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509331"/>
            <a:ext cx="6278015" cy="12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43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977" y="116632"/>
            <a:ext cx="1425679" cy="980728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Hw9 </a:t>
            </a:r>
            <a:endParaRPr lang="ko-KR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260648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Solve diffusion equation(</a:t>
            </a:r>
            <a:r>
              <a:rPr lang="en-US" altLang="ko-KR" sz="2000" dirty="0" err="1" smtClean="0"/>
              <a:t>fick’s</a:t>
            </a:r>
            <a:r>
              <a:rPr lang="en-US" altLang="ko-KR" sz="2000" dirty="0" smtClean="0"/>
              <a:t> second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law)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56992"/>
            <a:ext cx="3839728" cy="3384376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539552" y="4833156"/>
            <a:ext cx="2160240" cy="2520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915816" y="472514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처음과 끝점은 계산에 </a:t>
            </a:r>
            <a:r>
              <a:rPr lang="ko-KR" altLang="en-US" dirty="0" smtClean="0"/>
              <a:t>포함하지 않도록 </a:t>
            </a:r>
            <a:r>
              <a:rPr lang="ko-KR" altLang="en-US" dirty="0" err="1" smtClean="0"/>
              <a:t>해야함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ko-KR" altLang="en-US" dirty="0" smtClean="0"/>
              <a:t>이걸 </a:t>
            </a:r>
            <a:r>
              <a:rPr lang="ko-KR" altLang="en-US" dirty="0" err="1" smtClean="0"/>
              <a:t>못찾아서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시간 동안</a:t>
            </a:r>
            <a:r>
              <a:rPr lang="en-US" altLang="ko-KR" dirty="0" smtClean="0"/>
              <a:t>…….)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4524375" cy="24669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81130" y="2554809"/>
                <a:ext cx="4824536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Error check   </a:t>
                </a:r>
                <a:r>
                  <a:rPr lang="el-GR" altLang="ko-KR" sz="2800" dirty="0" smtClean="0"/>
                  <a:t>λ</a:t>
                </a:r>
                <a:r>
                  <a:rPr lang="en-US" altLang="ko-KR" sz="2800" dirty="0" smtClean="0"/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ko-KR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ko-KR" altLang="en-US" sz="2800" dirty="0" smtClean="0"/>
                  <a:t>  </a:t>
                </a:r>
                <a:r>
                  <a:rPr lang="ko-KR" altLang="en-US" dirty="0" err="1" smtClean="0"/>
                  <a:t>일때만</a:t>
                </a:r>
                <a:r>
                  <a:rPr lang="ko-KR" altLang="en-US" dirty="0" smtClean="0"/>
                  <a:t> 돌아가도록 함</a:t>
                </a:r>
                <a:endParaRPr lang="ko-KR" alt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130" y="2554809"/>
                <a:ext cx="4824536" cy="613886"/>
              </a:xfrm>
              <a:prstGeom prst="rect">
                <a:avLst/>
              </a:prstGeom>
              <a:blipFill rotWithShape="1">
                <a:blip r:embed="rId4"/>
                <a:stretch>
                  <a:fillRect l="-1010" t="-6931" b="-148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65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0" y="15213"/>
            <a:ext cx="5301788" cy="3413787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6" y="3501008"/>
            <a:ext cx="4892893" cy="33092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4128" y="1121941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1173k</a:t>
            </a:r>
          </a:p>
          <a:p>
            <a:r>
              <a:rPr lang="en-US" altLang="ko-KR" dirty="0" smtClean="0"/>
              <a:t>dx 10^-6m</a:t>
            </a:r>
          </a:p>
          <a:p>
            <a:r>
              <a:rPr lang="en-US" altLang="ko-KR" dirty="0" err="1"/>
              <a:t>d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1sec</a:t>
            </a:r>
          </a:p>
          <a:p>
            <a:r>
              <a:rPr lang="en-US" altLang="ko-KR" dirty="0" smtClean="0"/>
              <a:t>λ   0.11965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99991" y="3964225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1273k</a:t>
            </a:r>
          </a:p>
          <a:p>
            <a:r>
              <a:rPr lang="en-US" altLang="ko-KR" dirty="0" smtClean="0"/>
              <a:t>dx 10^-6m</a:t>
            </a:r>
          </a:p>
          <a:p>
            <a:r>
              <a:rPr lang="en-US" altLang="ko-KR" dirty="0" err="1"/>
              <a:t>d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1sec</a:t>
            </a:r>
          </a:p>
          <a:p>
            <a:r>
              <a:rPr lang="el-GR" altLang="ko-KR" dirty="0" smtClean="0"/>
              <a:t>λ</a:t>
            </a:r>
            <a:r>
              <a:rPr lang="en-US" altLang="ko-KR" dirty="0" smtClean="0"/>
              <a:t>   0.393235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5956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12160" y="658477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1373k</a:t>
            </a:r>
          </a:p>
          <a:p>
            <a:r>
              <a:rPr lang="en-US" altLang="ko-KR" dirty="0" smtClean="0"/>
              <a:t>dx 1.5*10^-6m</a:t>
            </a:r>
          </a:p>
          <a:p>
            <a:r>
              <a:rPr lang="en-US" altLang="ko-KR" dirty="0" err="1"/>
              <a:t>d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1sec</a:t>
            </a:r>
          </a:p>
          <a:p>
            <a:r>
              <a:rPr lang="en-US" altLang="ko-KR" dirty="0" smtClean="0"/>
              <a:t>λ   0.482989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4248103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1473k</a:t>
            </a:r>
          </a:p>
          <a:p>
            <a:r>
              <a:rPr lang="en-US" altLang="ko-KR" dirty="0" smtClean="0"/>
              <a:t>dx 2.5*10^-6m</a:t>
            </a:r>
          </a:p>
          <a:p>
            <a:r>
              <a:rPr lang="en-US" altLang="ko-KR" dirty="0" err="1"/>
              <a:t>d</a:t>
            </a:r>
            <a:r>
              <a:rPr lang="en-US" altLang="ko-KR" dirty="0" err="1" smtClean="0"/>
              <a:t>t</a:t>
            </a:r>
            <a:r>
              <a:rPr lang="en-US" altLang="ko-KR" dirty="0" smtClean="0"/>
              <a:t> 1sec</a:t>
            </a:r>
          </a:p>
          <a:p>
            <a:r>
              <a:rPr lang="el-GR" altLang="ko-KR" dirty="0" smtClean="0"/>
              <a:t>λ</a:t>
            </a:r>
            <a:r>
              <a:rPr lang="en-US" altLang="ko-KR" dirty="0" smtClean="0"/>
              <a:t>   0.418562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436096" cy="347990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8" y="3445012"/>
            <a:ext cx="5636501" cy="321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63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distance</a:t>
            </a:r>
            <a:r>
              <a:rPr lang="ko-KR" altLang="en-US" dirty="0" smtClean="0"/>
              <a:t>를 구해보자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" y="485964"/>
            <a:ext cx="6267450" cy="2552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3168437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정확하게 </a:t>
            </a:r>
            <a:r>
              <a:rPr lang="en-US" altLang="ko-KR" dirty="0" smtClean="0"/>
              <a:t>0.3</a:t>
            </a:r>
            <a:r>
              <a:rPr lang="ko-KR" altLang="en-US" dirty="0" smtClean="0"/>
              <a:t>인 값을 </a:t>
            </a:r>
            <a:endParaRPr lang="en-US" altLang="ko-KR" dirty="0" smtClean="0"/>
          </a:p>
          <a:p>
            <a:r>
              <a:rPr lang="ko-KR" altLang="en-US" dirty="0" smtClean="0"/>
              <a:t>구하기는 힘들다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0.03~0.02</a:t>
            </a:r>
            <a:r>
              <a:rPr lang="ko-KR" altLang="en-US" dirty="0" smtClean="0"/>
              <a:t>넘어갈 때</a:t>
            </a:r>
            <a:endParaRPr lang="en-US" altLang="ko-KR" dirty="0"/>
          </a:p>
          <a:p>
            <a:r>
              <a:rPr lang="en-US" altLang="ko-KR" dirty="0" smtClean="0"/>
              <a:t>X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injection distance</a:t>
            </a:r>
            <a:r>
              <a:rPr lang="ko-KR" altLang="en-US" dirty="0" smtClean="0"/>
              <a:t>로 하겠다</a:t>
            </a:r>
            <a:r>
              <a:rPr lang="en-US" altLang="ko-KR" dirty="0" smtClean="0"/>
              <a:t>.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54667"/>
              </p:ext>
            </p:extLst>
          </p:nvPr>
        </p:nvGraphicFramePr>
        <p:xfrm>
          <a:off x="3959932" y="3501008"/>
          <a:ext cx="4932546" cy="2880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4530"/>
                <a:gridCol w="997004"/>
                <a:gridCol w="997004"/>
                <a:gridCol w="997004"/>
                <a:gridCol w="997004"/>
              </a:tblGrid>
              <a:tr h="480053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1473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1373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1273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1173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100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0.000015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0.000009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0.000006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0.000003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200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0.000020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0.000014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0.000008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0.000004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400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0.000030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0.000020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0.000011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0.000006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800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0.000043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0.000027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0.000016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0.000009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1600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0.000060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0.000038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0.000023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 smtClean="0">
                          <a:effectLst/>
                        </a:rPr>
                        <a:t>0.000013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503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distance</a:t>
            </a:r>
            <a:r>
              <a:rPr lang="ko-KR" altLang="en-US" dirty="0" smtClean="0"/>
              <a:t>를 시간과 온도에 따른 비</a:t>
            </a:r>
            <a:r>
              <a:rPr lang="ko-KR" altLang="en-US" dirty="0"/>
              <a:t>교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5743575" cy="4171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55172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시간</a:t>
            </a:r>
            <a:r>
              <a:rPr lang="en-US" altLang="ko-KR" dirty="0" smtClean="0"/>
              <a:t>[sec]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661" y="899428"/>
            <a:ext cx="301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distance[m]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39139" y="170080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온도와 시간이 증가할수록 증가하는 경향이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8897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distance</a:t>
            </a:r>
            <a:r>
              <a:rPr lang="ko-KR" altLang="en-US" dirty="0" smtClean="0"/>
              <a:t>를 시간과 온도에 따른 비</a:t>
            </a:r>
            <a:r>
              <a:rPr lang="ko-KR" altLang="en-US" dirty="0"/>
              <a:t>교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764704"/>
            <a:ext cx="5167511" cy="36506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452320" y="4509120"/>
                <a:ext cx="1351087" cy="3982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ko-KR" alt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𝑡𝑖𝑚𝑒</m:t>
                          </m:r>
                        </m:e>
                      </m:ra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4509120"/>
                <a:ext cx="1351087" cy="3982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491880" y="4859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</a:t>
            </a:r>
            <a:r>
              <a:rPr lang="en-US" altLang="ko-KR" dirty="0" err="1" smtClean="0"/>
              <a:t>distace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197768" y="4795498"/>
                <a:ext cx="4572000" cy="86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9pPr>
              </a:lstStyle>
              <a:p>
                <a:pPr algn="l" latinLnBrk="0"/>
                <a:r>
                  <a:rPr kumimoji="0" lang="en-US" altLang="ko-KR" sz="2800" b="1" dirty="0" smtClean="0">
                    <a:latin typeface="Arial" charset="0"/>
                  </a:rPr>
                  <a:t>C(</a:t>
                </a:r>
                <a:r>
                  <a:rPr kumimoji="0" lang="en-US" altLang="ko-KR" sz="2800" b="1" dirty="0" err="1">
                    <a:latin typeface="Arial" charset="0"/>
                  </a:rPr>
                  <a:t>x,t</a:t>
                </a:r>
                <a:r>
                  <a:rPr kumimoji="0" lang="en-US" altLang="ko-KR" sz="2800" b="1" dirty="0">
                    <a:latin typeface="Arial" charset="0"/>
                  </a:rPr>
                  <a:t>) = C</a:t>
                </a:r>
                <a:r>
                  <a:rPr kumimoji="0" lang="en-US" altLang="ko-KR" sz="2800" b="1" baseline="-25000" dirty="0">
                    <a:latin typeface="Arial" charset="0"/>
                  </a:rPr>
                  <a:t>s</a:t>
                </a:r>
                <a:r>
                  <a:rPr kumimoji="0" lang="en-US" altLang="ko-KR" sz="2800" b="1" dirty="0">
                    <a:latin typeface="Arial" charset="0"/>
                  </a:rPr>
                  <a:t> </a:t>
                </a:r>
                <a:r>
                  <a:rPr kumimoji="0" lang="en-US" altLang="ko-KR" sz="2800" b="1" dirty="0" err="1">
                    <a:latin typeface="Arial" charset="0"/>
                  </a:rPr>
                  <a:t>erfc</a:t>
                </a:r>
                <a:r>
                  <a:rPr kumimoji="0" lang="en-US" altLang="ko-KR" sz="3600" dirty="0">
                    <a:latin typeface="Arial" charset="0"/>
                  </a:rPr>
                  <a:t>[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ko-KR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US" altLang="ko-KR" sz="3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kumimoji="0" lang="en-US" altLang="ko-KR" sz="36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kumimoji="0" lang="en-US" altLang="ko-KR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altLang="ko-KR" sz="3600" b="0" i="1" smtClean="0">
                                <a:latin typeface="Cambria Math"/>
                              </a:rPr>
                              <m:t>𝐷𝑡</m:t>
                            </m:r>
                          </m:e>
                        </m:rad>
                      </m:den>
                    </m:f>
                  </m:oMath>
                </a14:m>
                <a:r>
                  <a:rPr kumimoji="0" lang="en-US" altLang="ko-KR" sz="3600" dirty="0" smtClean="0">
                    <a:latin typeface="Arial" charset="0"/>
                  </a:rPr>
                  <a:t>]</a:t>
                </a:r>
                <a:endParaRPr kumimoji="0" lang="en-US" altLang="ko-KR" sz="3600" dirty="0">
                  <a:latin typeface="Arial" charset="0"/>
                </a:endParaRPr>
              </a:p>
            </p:txBody>
          </p:sp>
        </mc:Choice>
        <mc:Fallback>
          <p:sp>
            <p:nvSpPr>
              <p:cNvPr id="1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768" y="4795498"/>
                <a:ext cx="4572000" cy="865750"/>
              </a:xfrm>
              <a:prstGeom prst="rect">
                <a:avLst/>
              </a:prstGeom>
              <a:blipFill rotWithShape="1">
                <a:blip r:embed="rId4"/>
                <a:stretch>
                  <a:fillRect l="-2667" t="-4225" b="-70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오른쪽 화살표 11"/>
          <p:cNvSpPr/>
          <p:nvPr/>
        </p:nvSpPr>
        <p:spPr>
          <a:xfrm>
            <a:off x="395536" y="5661248"/>
            <a:ext cx="20882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513784" y="5604422"/>
                <a:ext cx="63289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600" dirty="0" smtClean="0">
                    <a:solidFill>
                      <a:srgbClr val="FF0000"/>
                    </a:solidFill>
                  </a:rPr>
                  <a:t>x∝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ko-KR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e>
                    </m:rad>
                    <m:r>
                      <a:rPr lang="en-US" altLang="ko-KR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  <m:r>
                      <a:rPr lang="en-US" altLang="ko-KR" sz="2800" b="0" i="1" smtClean="0">
                        <a:latin typeface="Cambria Math"/>
                      </a:rPr>
                      <m:t>𝑤h𝑒𝑛</m:t>
                    </m:r>
                    <m:r>
                      <a:rPr lang="en-US" altLang="ko-KR" sz="2800" b="0" i="1" smtClean="0">
                        <a:latin typeface="Cambria Math"/>
                      </a:rPr>
                      <m:t> (</m:t>
                    </m:r>
                    <m:r>
                      <a:rPr lang="en-US" altLang="ko-KR" sz="2800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altLang="ko-K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ko-KR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ko-KR" sz="2800" b="0" i="1" smtClean="0">
                        <a:latin typeface="Cambria Math"/>
                      </a:rPr>
                      <m:t>=</m:t>
                    </m:r>
                    <m:r>
                      <a:rPr lang="en-US" altLang="ko-KR" sz="2800" b="0" i="1" smtClean="0">
                        <a:latin typeface="Cambria Math"/>
                      </a:rPr>
                      <m:t>𝑐𝑜𝑛𝑠𝑡</m:t>
                    </m:r>
                    <m:r>
                      <a:rPr lang="en-US" altLang="ko-KR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3784" y="5604422"/>
                <a:ext cx="6328971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887" t="-14151" b="-349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17240" y="4415383"/>
            <a:ext cx="307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Exect</a:t>
            </a:r>
            <a:r>
              <a:rPr lang="en-US" altLang="ko-KR" dirty="0" smtClean="0"/>
              <a:t> solution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4377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59217"/>
            <a:ext cx="5553075" cy="4305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16632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distance</a:t>
            </a:r>
            <a:r>
              <a:rPr lang="ko-KR" altLang="en-US" dirty="0" smtClean="0"/>
              <a:t>를 시간과 온도에 따른 비</a:t>
            </a:r>
            <a:r>
              <a:rPr lang="ko-KR" altLang="en-US" dirty="0"/>
              <a:t>교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028384" y="156258"/>
                <a:ext cx="1351087" cy="659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/>
                            </a:rPr>
                            <m:t>𝑇𝑒𝑚𝑝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56258"/>
                <a:ext cx="1351087" cy="6594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32859" y="4859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Injection </a:t>
            </a:r>
            <a:r>
              <a:rPr lang="en-US" altLang="ko-KR" dirty="0" err="1" smtClean="0"/>
              <a:t>distace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132859" y="1628800"/>
                <a:ext cx="4572000" cy="6938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굴림" charset="-127"/>
                    <a:ea typeface="굴림" charset="-127"/>
                  </a:defRPr>
                </a:lvl9pPr>
              </a:lstStyle>
              <a:p>
                <a:pPr algn="l" latinLnBrk="0"/>
                <a:r>
                  <a:rPr kumimoji="0" lang="en-US" altLang="ko-KR" sz="2000" b="1" dirty="0" smtClean="0">
                    <a:latin typeface="Arial" charset="0"/>
                  </a:rPr>
                  <a:t>C(</a:t>
                </a:r>
                <a:r>
                  <a:rPr kumimoji="0" lang="en-US" altLang="ko-KR" sz="2000" b="1" dirty="0" err="1">
                    <a:latin typeface="Arial" charset="0"/>
                  </a:rPr>
                  <a:t>x,t</a:t>
                </a:r>
                <a:r>
                  <a:rPr kumimoji="0" lang="en-US" altLang="ko-KR" sz="2000" b="1" dirty="0">
                    <a:latin typeface="Arial" charset="0"/>
                  </a:rPr>
                  <a:t>) = C</a:t>
                </a:r>
                <a:r>
                  <a:rPr kumimoji="0" lang="en-US" altLang="ko-KR" sz="2000" b="1" baseline="-25000" dirty="0">
                    <a:latin typeface="Arial" charset="0"/>
                  </a:rPr>
                  <a:t>s</a:t>
                </a:r>
                <a:r>
                  <a:rPr kumimoji="0" lang="en-US" altLang="ko-KR" sz="2000" b="1" dirty="0">
                    <a:latin typeface="Arial" charset="0"/>
                  </a:rPr>
                  <a:t> </a:t>
                </a:r>
                <a:r>
                  <a:rPr kumimoji="0" lang="en-US" altLang="ko-KR" sz="2000" b="1" dirty="0" err="1">
                    <a:latin typeface="Arial" charset="0"/>
                  </a:rPr>
                  <a:t>erfc</a:t>
                </a:r>
                <a:r>
                  <a:rPr kumimoji="0" lang="en-US" altLang="ko-KR" sz="2800" dirty="0">
                    <a:latin typeface="Arial" charset="0"/>
                  </a:rPr>
                  <a:t>[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ko-K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US" altLang="ko-KR" sz="28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kumimoji="0" lang="en-US" altLang="ko-KR" sz="28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kumimoji="0" lang="en-US" altLang="ko-KR" sz="28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altLang="ko-KR" sz="2800" b="0" i="1" smtClean="0">
                                <a:latin typeface="Cambria Math"/>
                              </a:rPr>
                              <m:t>𝐷𝑡</m:t>
                            </m:r>
                          </m:e>
                        </m:rad>
                      </m:den>
                    </m:f>
                  </m:oMath>
                </a14:m>
                <a:r>
                  <a:rPr kumimoji="0" lang="en-US" altLang="ko-KR" sz="2800" dirty="0" smtClean="0">
                    <a:latin typeface="Arial" charset="0"/>
                  </a:rPr>
                  <a:t>]</a:t>
                </a:r>
                <a:endParaRPr kumimoji="0" lang="en-US" altLang="ko-KR" sz="2800" dirty="0">
                  <a:latin typeface="Arial" charset="0"/>
                </a:endParaRPr>
              </a:p>
            </p:txBody>
          </p:sp>
        </mc:Choice>
        <mc:Fallback>
          <p:sp>
            <p:nvSpPr>
              <p:cNvPr id="10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859" y="1628800"/>
                <a:ext cx="4572000" cy="693844"/>
              </a:xfrm>
              <a:prstGeom prst="rect">
                <a:avLst/>
              </a:prstGeom>
              <a:blipFill rotWithShape="1">
                <a:blip r:embed="rId4"/>
                <a:stretch>
                  <a:fillRect l="-1467" t="-2632" b="-5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오른쪽 화살표 11"/>
          <p:cNvSpPr/>
          <p:nvPr/>
        </p:nvSpPr>
        <p:spPr>
          <a:xfrm>
            <a:off x="390465" y="4791799"/>
            <a:ext cx="20882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04664" y="5301208"/>
                <a:ext cx="6328971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600" dirty="0" smtClean="0">
                    <a:solidFill>
                      <a:srgbClr val="FF0000"/>
                    </a:solidFill>
                  </a:rPr>
                  <a:t>lnx∝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den>
                    </m:f>
                    <m:r>
                      <a:rPr lang="en-US" altLang="ko-KR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  </m:t>
                    </m:r>
                    <m:r>
                      <a:rPr lang="en-US" altLang="ko-KR" sz="2800" b="0" i="1" smtClean="0">
                        <a:latin typeface="Cambria Math"/>
                      </a:rPr>
                      <m:t>𝑤h𝑒𝑛</m:t>
                    </m:r>
                    <m:r>
                      <a:rPr lang="en-US" altLang="ko-KR" sz="2800" b="0" i="1" smtClean="0">
                        <a:latin typeface="Cambria Math"/>
                      </a:rPr>
                      <m:t> (</m:t>
                    </m:r>
                    <m:r>
                      <a:rPr lang="en-US" altLang="ko-KR" sz="2800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US" altLang="ko-KR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ko-KR" sz="2800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sz="2800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altLang="ko-KR" sz="2800" b="0" i="1" smtClean="0">
                        <a:latin typeface="Cambria Math"/>
                      </a:rPr>
                      <m:t>=</m:t>
                    </m:r>
                    <m:r>
                      <a:rPr lang="en-US" altLang="ko-KR" sz="2800" b="0" i="1" smtClean="0">
                        <a:latin typeface="Cambria Math"/>
                      </a:rPr>
                      <m:t>𝑐𝑜𝑛𝑠𝑡</m:t>
                    </m:r>
                    <m:r>
                      <a:rPr lang="en-US" altLang="ko-KR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64" y="5301208"/>
                <a:ext cx="6328971" cy="700705"/>
              </a:xfrm>
              <a:prstGeom prst="rect">
                <a:avLst/>
              </a:prstGeom>
              <a:blipFill rotWithShape="1">
                <a:blip r:embed="rId5"/>
                <a:stretch>
                  <a:fillRect l="-2987" t="-15652" b="-2173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97768" y="1124744"/>
            <a:ext cx="307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Exect</a:t>
            </a:r>
            <a:r>
              <a:rPr lang="en-US" altLang="ko-KR" dirty="0" smtClean="0"/>
              <a:t> solution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896850" y="4465368"/>
                <a:ext cx="602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/>
                        </a:rPr>
                        <m:t>𝑙𝑛𝑥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850" y="4465368"/>
                <a:ext cx="60202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11560" y="3076666"/>
                <a:ext cx="17099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600" dirty="0" smtClean="0">
                    <a:solidFill>
                      <a:schemeClr val="tx1"/>
                    </a:solidFill>
                  </a:rPr>
                  <a:t>x∝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ko-KR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ko-KR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𝐷</m:t>
                        </m:r>
                      </m:e>
                    </m:rad>
                  </m:oMath>
                </a14:m>
                <a:endParaRPr lang="ko-KR" altLang="en-US" sz="1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076666"/>
                <a:ext cx="1709936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10676" t="-14151" b="-349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1560" y="4017926"/>
            <a:ext cx="3097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 smtClean="0">
                <a:solidFill>
                  <a:schemeClr val="tx1"/>
                </a:solidFill>
              </a:rPr>
              <a:t>lnx∝Q</a:t>
            </a:r>
            <a:r>
              <a:rPr lang="en-US" altLang="ko-KR" sz="2400" dirty="0" smtClean="0">
                <a:solidFill>
                  <a:schemeClr val="tx1"/>
                </a:solidFill>
              </a:rPr>
              <a:t>/2RT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929871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368</Words>
  <Application>Microsoft Office PowerPoint</Application>
  <PresentationFormat>화면 슬라이드 쇼(4:3)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Numerical Method Hw08 Partial differential equation </vt:lpstr>
      <vt:lpstr>Hw9 </vt:lpstr>
      <vt:lpstr>Hw9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 Hw01</dc:title>
  <dc:creator>owner</dc:creator>
  <cp:lastModifiedBy>owner</cp:lastModifiedBy>
  <cp:revision>77</cp:revision>
  <dcterms:created xsi:type="dcterms:W3CDTF">2016-03-06T03:47:18Z</dcterms:created>
  <dcterms:modified xsi:type="dcterms:W3CDTF">2016-05-31T04:25:20Z</dcterms:modified>
</cp:coreProperties>
</file>