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-96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0048-8A7B-4FAE-92A0-0031C57F4DAE}" type="datetimeFigureOut">
              <a:rPr lang="ko-KR" altLang="en-US" smtClean="0"/>
              <a:pPr/>
              <a:t>2009-11-09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2F1A-4CEC-41A0-A8B1-0B46B2D4CA1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0048-8A7B-4FAE-92A0-0031C57F4DAE}" type="datetimeFigureOut">
              <a:rPr lang="ko-KR" altLang="en-US" smtClean="0"/>
              <a:pPr/>
              <a:t>2009-11-09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2F1A-4CEC-41A0-A8B1-0B46B2D4CA1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0048-8A7B-4FAE-92A0-0031C57F4DAE}" type="datetimeFigureOut">
              <a:rPr lang="ko-KR" altLang="en-US" smtClean="0"/>
              <a:pPr/>
              <a:t>2009-11-09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2F1A-4CEC-41A0-A8B1-0B46B2D4CA1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0048-8A7B-4FAE-92A0-0031C57F4DAE}" type="datetimeFigureOut">
              <a:rPr lang="ko-KR" altLang="en-US" smtClean="0"/>
              <a:pPr/>
              <a:t>2009-11-09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2F1A-4CEC-41A0-A8B1-0B46B2D4CA1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0048-8A7B-4FAE-92A0-0031C57F4DAE}" type="datetimeFigureOut">
              <a:rPr lang="ko-KR" altLang="en-US" smtClean="0"/>
              <a:pPr/>
              <a:t>2009-11-09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2F1A-4CEC-41A0-A8B1-0B46B2D4CA1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0048-8A7B-4FAE-92A0-0031C57F4DAE}" type="datetimeFigureOut">
              <a:rPr lang="ko-KR" altLang="en-US" smtClean="0"/>
              <a:pPr/>
              <a:t>2009-11-09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2F1A-4CEC-41A0-A8B1-0B46B2D4CA1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0048-8A7B-4FAE-92A0-0031C57F4DAE}" type="datetimeFigureOut">
              <a:rPr lang="ko-KR" altLang="en-US" smtClean="0"/>
              <a:pPr/>
              <a:t>2009-11-09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2F1A-4CEC-41A0-A8B1-0B46B2D4CA1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0048-8A7B-4FAE-92A0-0031C57F4DAE}" type="datetimeFigureOut">
              <a:rPr lang="ko-KR" altLang="en-US" smtClean="0"/>
              <a:pPr/>
              <a:t>2009-11-09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2F1A-4CEC-41A0-A8B1-0B46B2D4CA1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0048-8A7B-4FAE-92A0-0031C57F4DAE}" type="datetimeFigureOut">
              <a:rPr lang="ko-KR" altLang="en-US" smtClean="0"/>
              <a:pPr/>
              <a:t>2009-11-09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2F1A-4CEC-41A0-A8B1-0B46B2D4CA1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0048-8A7B-4FAE-92A0-0031C57F4DAE}" type="datetimeFigureOut">
              <a:rPr lang="ko-KR" altLang="en-US" smtClean="0"/>
              <a:pPr/>
              <a:t>2009-11-09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2F1A-4CEC-41A0-A8B1-0B46B2D4CA1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C310048-8A7B-4FAE-92A0-0031C57F4DAE}" type="datetimeFigureOut">
              <a:rPr lang="ko-KR" altLang="en-US" smtClean="0"/>
              <a:pPr/>
              <a:t>2009-11-09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ED52F1A-4CEC-41A0-A8B1-0B46B2D4CA1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C310048-8A7B-4FAE-92A0-0031C57F4DAE}" type="datetimeFigureOut">
              <a:rPr lang="ko-KR" altLang="en-US" smtClean="0"/>
              <a:pPr/>
              <a:t>2009-11-09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ED52F1A-4CEC-41A0-A8B1-0B46B2D4CA1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수치해석 </a:t>
            </a:r>
            <a:r>
              <a:rPr lang="en-US" altLang="ko-KR" dirty="0" smtClean="0"/>
              <a:t>Homework #7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ko-KR" b="1" dirty="0" smtClean="0"/>
              <a:t>20021282 </a:t>
            </a:r>
            <a:r>
              <a:rPr lang="ko-KR" altLang="en-US" b="1" dirty="0" smtClean="0"/>
              <a:t>정혁재 </a:t>
            </a:r>
            <a:r>
              <a:rPr lang="ko-KR" altLang="en-US" b="1" dirty="0" err="1" smtClean="0">
                <a:solidFill>
                  <a:schemeClr val="bg1"/>
                </a:solidFill>
              </a:rPr>
              <a:t>ㅁㅁㅁㅁ</a:t>
            </a:r>
            <a:endParaRPr lang="ko-KR" alt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571612"/>
            <a:ext cx="5538782" cy="328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6907" y="4929198"/>
            <a:ext cx="55911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643306" y="1714488"/>
            <a:ext cx="5171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Romberg&gt;Simpson&gt;Trapezoidal&gt;Midpoint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85926"/>
            <a:ext cx="44577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857363"/>
            <a:ext cx="3390893" cy="2044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4278504"/>
            <a:ext cx="3486144" cy="207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429256" y="1857364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Simpson</a:t>
            </a:r>
            <a:endParaRPr lang="ko-KR" alt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00694" y="5488560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Romberg</a:t>
            </a:r>
            <a:endParaRPr lang="ko-KR" alt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85107" y="5000636"/>
            <a:ext cx="41440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Midpoint</a:t>
            </a:r>
            <a:r>
              <a:rPr lang="ko-KR" altLang="en-US" sz="2400" b="1" dirty="0" smtClean="0"/>
              <a:t>나 </a:t>
            </a:r>
            <a:r>
              <a:rPr lang="en-US" altLang="ko-KR" sz="2400" b="1" dirty="0" smtClean="0"/>
              <a:t>Trapezoidal</a:t>
            </a:r>
            <a:r>
              <a:rPr lang="ko-KR" altLang="en-US" sz="2400" b="1" dirty="0" smtClean="0"/>
              <a:t>은 </a:t>
            </a:r>
            <a:endParaRPr lang="en-US" altLang="ko-KR" sz="2400" b="1" dirty="0" smtClean="0"/>
          </a:p>
          <a:p>
            <a:r>
              <a:rPr lang="ko-KR" altLang="en-US" sz="2400" b="1" dirty="0" smtClean="0"/>
              <a:t>같은 수준의</a:t>
            </a:r>
            <a:r>
              <a:rPr lang="en-US" altLang="ko-KR" sz="2400" b="1" dirty="0" smtClean="0"/>
              <a:t> </a:t>
            </a:r>
            <a:r>
              <a:rPr lang="ko-KR" altLang="en-US" sz="2400" b="1" dirty="0" smtClean="0"/>
              <a:t>정확도를 확보</a:t>
            </a:r>
            <a:endParaRPr lang="en-US" altLang="ko-KR" sz="2400" b="1" dirty="0" smtClean="0"/>
          </a:p>
          <a:p>
            <a:r>
              <a:rPr lang="ko-KR" altLang="en-US" sz="2400" b="1" dirty="0" smtClean="0"/>
              <a:t>하려면 많은 구간이 필요</a:t>
            </a:r>
            <a:r>
              <a:rPr lang="en-US" altLang="ko-KR" sz="2400" b="1" dirty="0" smtClean="0"/>
              <a:t>!</a:t>
            </a:r>
            <a:endParaRPr lang="ko-KR" alt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b="1" dirty="0" smtClean="0"/>
              <a:t>과제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배경지식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알고리즘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구현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결과</a:t>
            </a:r>
            <a:endParaRPr lang="en-US" altLang="ko-KR" b="1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Object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b="1" dirty="0" smtClean="0"/>
              <a:t>x=0~0.8</a:t>
            </a:r>
            <a:r>
              <a:rPr lang="ko-KR" altLang="en-US" b="1" dirty="0" smtClean="0"/>
              <a:t>의 구간에서 다음 식을 </a:t>
            </a:r>
            <a:r>
              <a:rPr lang="en-US" altLang="ko-KR" b="1" dirty="0" smtClean="0"/>
              <a:t>Romberg  </a:t>
            </a:r>
            <a:r>
              <a:rPr lang="ko-KR" altLang="en-US" b="1" dirty="0" err="1" smtClean="0"/>
              <a:t>적분법을</a:t>
            </a:r>
            <a:r>
              <a:rPr lang="ko-KR" altLang="en-US" b="1" dirty="0" smtClean="0"/>
              <a:t> 이용하여 적분하라</a:t>
            </a:r>
            <a:r>
              <a:rPr lang="en-US" altLang="ko-KR" b="1" dirty="0" smtClean="0"/>
              <a:t>.</a:t>
            </a:r>
            <a:endParaRPr lang="ko-KR" altLang="en-US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2660" y="4286258"/>
            <a:ext cx="8215332" cy="42862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0364" y="5000636"/>
            <a:ext cx="2783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(</a:t>
            </a:r>
            <a:r>
              <a:rPr lang="ko-KR" altLang="en-US" b="1" dirty="0" err="1" smtClean="0"/>
              <a:t>실제값</a:t>
            </a:r>
            <a:r>
              <a:rPr lang="en-US" altLang="ko-KR" b="1" dirty="0" smtClean="0"/>
              <a:t>: 1.640533333)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Romberg Integration</a:t>
            </a:r>
            <a:endParaRPr lang="ko-KR" altLang="en-US" b="1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714620"/>
            <a:ext cx="2543175" cy="523875"/>
          </a:xfrm>
          <a:prstGeom prst="rect">
            <a:avLst/>
          </a:prstGeom>
          <a:noFill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695695"/>
            <a:ext cx="4705350" cy="885825"/>
          </a:xfrm>
          <a:prstGeom prst="rect">
            <a:avLst/>
          </a:prstGeom>
          <a:noFill/>
        </p:spPr>
      </p:pic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038720"/>
            <a:ext cx="2990850" cy="523875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2324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3305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Algorithm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1142976" y="1714488"/>
            <a:ext cx="2714644" cy="64294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Error tolerance </a:t>
            </a:r>
            <a:r>
              <a:rPr lang="ko-KR" altLang="en-US" b="1" dirty="0" smtClean="0">
                <a:solidFill>
                  <a:schemeClr val="tx1"/>
                </a:solidFill>
              </a:rPr>
              <a:t>입력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142976" y="2928934"/>
            <a:ext cx="2714644" cy="64294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R</a:t>
            </a:r>
            <a:r>
              <a:rPr lang="en-US" altLang="ko-KR" b="1" baseline="-25000" dirty="0" smtClean="0">
                <a:solidFill>
                  <a:schemeClr val="tx1"/>
                </a:solidFill>
              </a:rPr>
              <a:t>k,1</a:t>
            </a:r>
            <a:r>
              <a:rPr lang="en-US" altLang="ko-KR" b="1" dirty="0" smtClean="0">
                <a:solidFill>
                  <a:schemeClr val="tx1"/>
                </a:solidFill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</a:rPr>
              <a:t>구함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857496"/>
            <a:ext cx="4214842" cy="793482"/>
          </a:xfrm>
          <a:prstGeom prst="rect">
            <a:avLst/>
          </a:prstGeom>
          <a:noFill/>
        </p:spPr>
      </p:pic>
      <p:sp>
        <p:nvSpPr>
          <p:cNvPr id="8" name="모서리가 둥근 직사각형 7"/>
          <p:cNvSpPr/>
          <p:nvPr/>
        </p:nvSpPr>
        <p:spPr>
          <a:xfrm>
            <a:off x="1142976" y="4143380"/>
            <a:ext cx="2714644" cy="64294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err="1" smtClean="0">
                <a:solidFill>
                  <a:schemeClr val="tx1"/>
                </a:solidFill>
              </a:rPr>
              <a:t>R</a:t>
            </a:r>
            <a:r>
              <a:rPr lang="en-US" altLang="ko-KR" b="1" baseline="-25000" dirty="0" err="1" smtClean="0">
                <a:solidFill>
                  <a:schemeClr val="tx1"/>
                </a:solidFill>
              </a:rPr>
              <a:t>k,j</a:t>
            </a:r>
            <a:r>
              <a:rPr lang="en-US" altLang="ko-KR" b="1" dirty="0" smtClean="0">
                <a:solidFill>
                  <a:schemeClr val="tx1"/>
                </a:solidFill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</a:rPr>
              <a:t>구함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143380"/>
            <a:ext cx="2990850" cy="523875"/>
          </a:xfrm>
          <a:prstGeom prst="rect">
            <a:avLst/>
          </a:prstGeom>
          <a:noFill/>
        </p:spPr>
      </p:pic>
      <p:sp>
        <p:nvSpPr>
          <p:cNvPr id="10" name="모서리가 둥근 직사각형 9"/>
          <p:cNvSpPr/>
          <p:nvPr/>
        </p:nvSpPr>
        <p:spPr>
          <a:xfrm>
            <a:off x="1142976" y="5357826"/>
            <a:ext cx="2714644" cy="64294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 err="1" smtClean="0">
                <a:solidFill>
                  <a:schemeClr val="tx1"/>
                </a:solidFill>
              </a:rPr>
              <a:t>R</a:t>
            </a:r>
            <a:r>
              <a:rPr lang="en-US" altLang="ko-KR" sz="1600" b="1" baseline="-25000" dirty="0" err="1" smtClean="0">
                <a:solidFill>
                  <a:schemeClr val="tx1"/>
                </a:solidFill>
              </a:rPr>
              <a:t>k,j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 - R</a:t>
            </a:r>
            <a:r>
              <a:rPr lang="en-US" altLang="ko-KR" sz="1600" b="1" baseline="-25000" dirty="0" smtClean="0">
                <a:solidFill>
                  <a:schemeClr val="tx1"/>
                </a:solidFill>
              </a:rPr>
              <a:t>k,j-1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이 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error tolerance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보다 작은가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? 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12" name="직선 화살표 연결선 11"/>
          <p:cNvCxnSpPr>
            <a:stCxn id="5" idx="2"/>
            <a:endCxn id="6" idx="0"/>
          </p:cNvCxnSpPr>
          <p:nvPr/>
        </p:nvCxnSpPr>
        <p:spPr>
          <a:xfrm rot="5400000">
            <a:off x="2214546" y="2643182"/>
            <a:ext cx="57150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>
            <a:stCxn id="6" idx="2"/>
            <a:endCxn id="8" idx="0"/>
          </p:cNvCxnSpPr>
          <p:nvPr/>
        </p:nvCxnSpPr>
        <p:spPr>
          <a:xfrm rot="5400000">
            <a:off x="2214546" y="3857628"/>
            <a:ext cx="57150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>
            <a:stCxn id="8" idx="2"/>
            <a:endCxn id="10" idx="0"/>
          </p:cNvCxnSpPr>
          <p:nvPr/>
        </p:nvCxnSpPr>
        <p:spPr>
          <a:xfrm rot="5400000">
            <a:off x="2214546" y="5072074"/>
            <a:ext cx="57150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꺾인 연결선 17"/>
          <p:cNvCxnSpPr>
            <a:stCxn id="10" idx="1"/>
            <a:endCxn id="5" idx="1"/>
          </p:cNvCxnSpPr>
          <p:nvPr/>
        </p:nvCxnSpPr>
        <p:spPr>
          <a:xfrm rot="10800000">
            <a:off x="1142976" y="2035959"/>
            <a:ext cx="1588" cy="3643338"/>
          </a:xfrm>
          <a:prstGeom prst="bentConnector3">
            <a:avLst>
              <a:gd name="adj1" fmla="val 24173496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모서리가 둥근 직사각형 20"/>
          <p:cNvSpPr/>
          <p:nvPr/>
        </p:nvSpPr>
        <p:spPr>
          <a:xfrm>
            <a:off x="5214942" y="5357826"/>
            <a:ext cx="2714644" cy="64294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출력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cxnSp>
        <p:nvCxnSpPr>
          <p:cNvPr id="23" name="직선 화살표 연결선 22"/>
          <p:cNvCxnSpPr>
            <a:stCxn id="10" idx="3"/>
            <a:endCxn id="21" idx="1"/>
          </p:cNvCxnSpPr>
          <p:nvPr/>
        </p:nvCxnSpPr>
        <p:spPr>
          <a:xfrm>
            <a:off x="3857620" y="5679297"/>
            <a:ext cx="135732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283556" y="5357826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yes</a:t>
            </a:r>
            <a:endParaRPr lang="ko-KR" alt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57158" y="3571876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no</a:t>
            </a:r>
            <a:endParaRPr lang="ko-KR" altLang="en-US" b="1" dirty="0"/>
          </a:p>
        </p:txBody>
      </p:sp>
      <p:sp>
        <p:nvSpPr>
          <p:cNvPr id="26" name="직사각형 25"/>
          <p:cNvSpPr/>
          <p:nvPr/>
        </p:nvSpPr>
        <p:spPr>
          <a:xfrm>
            <a:off x="6286512" y="2714620"/>
            <a:ext cx="2428892" cy="10001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Romberg Integration</a:t>
            </a:r>
            <a:endParaRPr lang="ko-KR" alt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952638"/>
            <a:ext cx="439102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14841" y="2047869"/>
            <a:ext cx="2543175" cy="523875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3026431"/>
            <a:ext cx="4276754" cy="805138"/>
          </a:xfrm>
          <a:prstGeom prst="rect">
            <a:avLst/>
          </a:prstGeom>
          <a:noFill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4214818"/>
            <a:ext cx="2990850" cy="523875"/>
          </a:xfrm>
          <a:prstGeom prst="rect">
            <a:avLst/>
          </a:prstGeom>
          <a:noFill/>
        </p:spPr>
      </p:pic>
      <p:sp>
        <p:nvSpPr>
          <p:cNvPr id="8" name="직사각형 7"/>
          <p:cNvSpPr/>
          <p:nvPr/>
        </p:nvSpPr>
        <p:spPr>
          <a:xfrm>
            <a:off x="1142976" y="2214554"/>
            <a:ext cx="1928826" cy="21431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285852" y="3143248"/>
            <a:ext cx="2714644" cy="6429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428728" y="4071942"/>
            <a:ext cx="3929090" cy="14287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Midpoint Rule</a:t>
            </a:r>
            <a:endParaRPr lang="ko-KR" altLang="en-US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85926"/>
            <a:ext cx="34385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직사각형 5"/>
          <p:cNvSpPr/>
          <p:nvPr/>
        </p:nvSpPr>
        <p:spPr>
          <a:xfrm>
            <a:off x="6858016" y="1785926"/>
            <a:ext cx="1143008" cy="5000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1569" y="4377506"/>
            <a:ext cx="3533769" cy="2123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572000" y="3429000"/>
            <a:ext cx="4463081" cy="8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 smtClean="0"/>
              <a:t>f’’(</a:t>
            </a:r>
            <a:r>
              <a:rPr lang="el-GR" altLang="ko-KR" b="1" dirty="0" smtClean="0"/>
              <a:t>μ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의 값을 주어진 범위 내에서 가장 큰 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절대값으로 가정하고 오차를 계산</a:t>
            </a:r>
            <a:endParaRPr lang="ko-KR" altLang="en-US" b="1" dirty="0"/>
          </a:p>
        </p:txBody>
      </p:sp>
      <p:cxnSp>
        <p:nvCxnSpPr>
          <p:cNvPr id="12" name="직선 화살표 연결선 11"/>
          <p:cNvCxnSpPr/>
          <p:nvPr/>
        </p:nvCxnSpPr>
        <p:spPr>
          <a:xfrm rot="5400000">
            <a:off x="6715140" y="2786058"/>
            <a:ext cx="1000132" cy="285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598" y="1881428"/>
            <a:ext cx="329565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직사각형 6"/>
          <p:cNvSpPr/>
          <p:nvPr/>
        </p:nvSpPr>
        <p:spPr>
          <a:xfrm>
            <a:off x="1428728" y="4000504"/>
            <a:ext cx="2357454" cy="21431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Trapezoidal rule</a:t>
            </a:r>
            <a:endParaRPr lang="ko-KR" altLang="en-US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57364"/>
            <a:ext cx="41529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22328" y="2916792"/>
            <a:ext cx="2478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처음과 끝은 따로 처리</a:t>
            </a:r>
            <a:endParaRPr lang="ko-KR" altLang="en-US" b="1" dirty="0"/>
          </a:p>
        </p:txBody>
      </p:sp>
      <p:sp>
        <p:nvSpPr>
          <p:cNvPr id="9" name="직사각형 8"/>
          <p:cNvSpPr/>
          <p:nvPr/>
        </p:nvSpPr>
        <p:spPr>
          <a:xfrm>
            <a:off x="5786446" y="2000240"/>
            <a:ext cx="785818" cy="21431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500562" y="4071942"/>
            <a:ext cx="3478837" cy="8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 smtClean="0"/>
              <a:t>Midpoint rule</a:t>
            </a:r>
            <a:r>
              <a:rPr lang="ko-KR" altLang="en-US" b="1" dirty="0" smtClean="0"/>
              <a:t>과 같은 방식으로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error </a:t>
            </a:r>
            <a:r>
              <a:rPr lang="ko-KR" altLang="en-US" b="1" dirty="0" smtClean="0"/>
              <a:t>처리</a:t>
            </a:r>
            <a:endParaRPr lang="ko-KR" alt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967177"/>
            <a:ext cx="333375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직사각형 5"/>
          <p:cNvSpPr/>
          <p:nvPr/>
        </p:nvSpPr>
        <p:spPr>
          <a:xfrm>
            <a:off x="1071538" y="3429000"/>
            <a:ext cx="928694" cy="21431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1071538" y="2428868"/>
            <a:ext cx="642942" cy="2857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357290" y="4214818"/>
            <a:ext cx="2428892" cy="21431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Simpson Rule</a:t>
            </a:r>
            <a:endParaRPr lang="ko-KR" altLang="en-US" dirty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049" y="1857364"/>
            <a:ext cx="17621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85926"/>
            <a:ext cx="212407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000100" y="4286256"/>
            <a:ext cx="2406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구간이 짝수일 경우</a:t>
            </a:r>
            <a:endParaRPr lang="en-US" altLang="ko-KR" b="1" dirty="0" smtClean="0"/>
          </a:p>
          <a:p>
            <a:r>
              <a:rPr lang="en-US" altLang="ko-KR" b="1" dirty="0" smtClean="0"/>
              <a:t>(Simpson 1/3 </a:t>
            </a:r>
            <a:r>
              <a:rPr lang="ko-KR" altLang="en-US" b="1" dirty="0" smtClean="0"/>
              <a:t>공식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5715016"/>
            <a:ext cx="4387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구간이 홀수일 경우</a:t>
            </a:r>
            <a:endParaRPr lang="en-US" altLang="ko-KR" b="1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끝부분을 </a:t>
            </a:r>
            <a:r>
              <a:rPr lang="en-US" altLang="ko-KR" b="1" dirty="0" smtClean="0"/>
              <a:t>Simpson 3/8 </a:t>
            </a:r>
            <a:r>
              <a:rPr lang="ko-KR" altLang="en-US" b="1" dirty="0" smtClean="0"/>
              <a:t>공식으로 보완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2425" y="5429264"/>
            <a:ext cx="42195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직사각형 10"/>
          <p:cNvSpPr/>
          <p:nvPr/>
        </p:nvSpPr>
        <p:spPr>
          <a:xfrm>
            <a:off x="4660690" y="1971932"/>
            <a:ext cx="1643074" cy="121444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5214942" y="3429000"/>
            <a:ext cx="285752" cy="21431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사용자 지정 2">
      <a:majorFont>
        <a:latin typeface="Tahoma"/>
        <a:ea typeface="맑은 고딕"/>
        <a:cs typeface=""/>
      </a:majorFont>
      <a:minorFont>
        <a:latin typeface="Tahoma"/>
        <a:ea typeface="맑은 고딕"/>
        <a:cs typeface="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88</TotalTime>
  <Words>122</Words>
  <Application>Microsoft Office PowerPoint</Application>
  <PresentationFormat>화면 슬라이드 쇼(4:3)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모듈</vt:lpstr>
      <vt:lpstr>수치해석 Homework #7</vt:lpstr>
      <vt:lpstr>Contents</vt:lpstr>
      <vt:lpstr>Object</vt:lpstr>
      <vt:lpstr>Background</vt:lpstr>
      <vt:lpstr>Algorithm</vt:lpstr>
      <vt:lpstr>Romberg Integration</vt:lpstr>
      <vt:lpstr>Midpoint Rule</vt:lpstr>
      <vt:lpstr>Trapezoidal rule</vt:lpstr>
      <vt:lpstr>Simpson Rule</vt:lpstr>
      <vt:lpstr>Results</vt:lpstr>
      <vt:lpstr>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수치해석 Homework #7</dc:title>
  <dc:creator>filis</dc:creator>
  <cp:lastModifiedBy>filis</cp:lastModifiedBy>
  <cp:revision>31</cp:revision>
  <dcterms:created xsi:type="dcterms:W3CDTF">2009-11-07T16:40:02Z</dcterms:created>
  <dcterms:modified xsi:type="dcterms:W3CDTF">2009-11-09T02:05:46Z</dcterms:modified>
</cp:coreProperties>
</file>