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90" r:id="rId4"/>
    <p:sldId id="286" r:id="rId5"/>
    <p:sldId id="287" r:id="rId6"/>
    <p:sldId id="27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 smtClean="0"/>
              <a:t>Enthalpy</a:t>
            </a:r>
            <a:r>
              <a:rPr lang="en-US" altLang="ko-KR" sz="1800" baseline="0" dirty="0" smtClean="0"/>
              <a:t> of Mixing / X (1-X)</a:t>
            </a:r>
            <a:endParaRPr lang="ko-KR" altLang="en-US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xVal>
            <c:numRef>
              <c:f>Sheet1!$G$4:$G$42</c:f>
              <c:numCache>
                <c:formatCode>0.000000_ 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Sheet1!$H$4:$H$42</c:f>
              <c:numCache>
                <c:formatCode>0.000000_ </c:formatCode>
                <c:ptCount val="39"/>
                <c:pt idx="0">
                  <c:v>14769.230769</c:v>
                </c:pt>
                <c:pt idx="1">
                  <c:v>14652.631579000001</c:v>
                </c:pt>
                <c:pt idx="2">
                  <c:v>14529.729729999999</c:v>
                </c:pt>
                <c:pt idx="3">
                  <c:v>14411.111111</c:v>
                </c:pt>
                <c:pt idx="4">
                  <c:v>14299.428571</c:v>
                </c:pt>
                <c:pt idx="5">
                  <c:v>14172.54902</c:v>
                </c:pt>
                <c:pt idx="6">
                  <c:v>14053.679654</c:v>
                </c:pt>
                <c:pt idx="7">
                  <c:v>13937.5</c:v>
                </c:pt>
                <c:pt idx="8">
                  <c:v>13815.053763</c:v>
                </c:pt>
                <c:pt idx="9">
                  <c:v>13696</c:v>
                </c:pt>
                <c:pt idx="10">
                  <c:v>13577.429467</c:v>
                </c:pt>
                <c:pt idx="11">
                  <c:v>13457.142857000001</c:v>
                </c:pt>
                <c:pt idx="12">
                  <c:v>13337.891738</c:v>
                </c:pt>
                <c:pt idx="13">
                  <c:v>13217.582418</c:v>
                </c:pt>
                <c:pt idx="14">
                  <c:v>13098.666667</c:v>
                </c:pt>
                <c:pt idx="15">
                  <c:v>12979.166667</c:v>
                </c:pt>
                <c:pt idx="16">
                  <c:v>12857.289003</c:v>
                </c:pt>
                <c:pt idx="17">
                  <c:v>12739.393939</c:v>
                </c:pt>
                <c:pt idx="18">
                  <c:v>12619.548871999999</c:v>
                </c:pt>
                <c:pt idx="19">
                  <c:v>12500</c:v>
                </c:pt>
                <c:pt idx="20">
                  <c:v>12378.947367999999</c:v>
                </c:pt>
                <c:pt idx="21">
                  <c:v>12258.585859000001</c:v>
                </c:pt>
                <c:pt idx="22">
                  <c:v>12137.084398999999</c:v>
                </c:pt>
                <c:pt idx="23">
                  <c:v>12016.666667</c:v>
                </c:pt>
                <c:pt idx="24">
                  <c:v>11899.733333</c:v>
                </c:pt>
                <c:pt idx="25">
                  <c:v>11775.824176</c:v>
                </c:pt>
                <c:pt idx="26">
                  <c:v>11655.840456</c:v>
                </c:pt>
                <c:pt idx="27">
                  <c:v>11538.095238</c:v>
                </c:pt>
                <c:pt idx="28">
                  <c:v>11415.673981</c:v>
                </c:pt>
                <c:pt idx="29">
                  <c:v>11296</c:v>
                </c:pt>
                <c:pt idx="30">
                  <c:v>11177.060932</c:v>
                </c:pt>
                <c:pt idx="31">
                  <c:v>11056.25</c:v>
                </c:pt>
                <c:pt idx="32">
                  <c:v>10936.796537</c:v>
                </c:pt>
                <c:pt idx="33">
                  <c:v>10815.686275</c:v>
                </c:pt>
                <c:pt idx="34">
                  <c:v>10697.142857000001</c:v>
                </c:pt>
                <c:pt idx="35">
                  <c:v>10580</c:v>
                </c:pt>
                <c:pt idx="36">
                  <c:v>10459.099098999999</c:v>
                </c:pt>
                <c:pt idx="37">
                  <c:v>10338.947367999999</c:v>
                </c:pt>
                <c:pt idx="38">
                  <c:v>10219.487179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23-4CF3-8F88-2F6585B26A52}"/>
            </c:ext>
          </c:extLst>
        </c:ser>
        <c:ser>
          <c:idx val="0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Sheet1!$L$4:$L$42</c:f>
              <c:numCache>
                <c:formatCode>0.00E+00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14411.111111111109</c:v>
                </c:pt>
                <c:pt idx="4">
                  <c:v>14299.428571428571</c:v>
                </c:pt>
                <c:pt idx="5">
                  <c:v>14172.549019607843</c:v>
                </c:pt>
                <c:pt idx="6">
                  <c:v>14053.679653679656</c:v>
                </c:pt>
                <c:pt idx="7">
                  <c:v>13937.499999999998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13577.429467084639</c:v>
                </c:pt>
                <c:pt idx="11">
                  <c:v>13457.142857142857</c:v>
                </c:pt>
                <c:pt idx="12">
                  <c:v>13337.891737891738</c:v>
                </c:pt>
                <c:pt idx="13">
                  <c:v>13217.582417582418</c:v>
                </c:pt>
                <c:pt idx="14">
                  <c:v>13098.666666666666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12016.666666666668</c:v>
                </c:pt>
                <c:pt idx="24">
                  <c:v>11899.733333333334</c:v>
                </c:pt>
                <c:pt idx="25">
                  <c:v>11775.824175824177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10936.796536796535</c:v>
                </c:pt>
                <c:pt idx="33">
                  <c:v>10815.686274509804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filteredSeriesTitle>
                <c15:tx>
                  <c:v>Data</c:v>
                </c15:tx>
              </c15:filteredSeriesTitle>
            </c:ext>
            <c:ext xmlns:c16="http://schemas.microsoft.com/office/drawing/2014/chart" uri="{C3380CC4-5D6E-409C-BE32-E72D297353CC}">
              <c16:uniqueId val="{00000001-7123-4CF3-8F88-2F6585B26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3246015"/>
        <c:axId val="1093246431"/>
      </c:scatterChart>
      <c:valAx>
        <c:axId val="109324601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431"/>
        <c:crosses val="autoZero"/>
        <c:crossBetween val="midCat"/>
      </c:valAx>
      <c:valAx>
        <c:axId val="1093246431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01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 smtClean="0"/>
              <a:t>Enthalpy</a:t>
            </a:r>
            <a:r>
              <a:rPr lang="en-US" altLang="ko-KR" sz="1800" baseline="0" dirty="0" smtClean="0"/>
              <a:t> of Mixing</a:t>
            </a:r>
            <a:endParaRPr lang="ko-KR" altLang="en-US" sz="1800" dirty="0"/>
          </a:p>
        </c:rich>
      </c:tx>
      <c:layout>
        <c:manualLayout>
          <c:xMode val="edge"/>
          <c:yMode val="edge"/>
          <c:x val="0.38612776078083483"/>
          <c:y val="3.357313303420053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387270341207348"/>
          <c:y val="0.15319444444444447"/>
          <c:w val="0.78675918635170605"/>
          <c:h val="0.72088764946048411"/>
        </c:manualLayout>
      </c:layout>
      <c:scatterChart>
        <c:scatterStyle val="lineMarker"/>
        <c:varyColors val="0"/>
        <c:ser>
          <c:idx val="1"/>
          <c:order val="0"/>
          <c:tx>
            <c:v>Regression</c:v>
          </c:tx>
          <c:spPr>
            <a:ln w="28575">
              <a:solidFill>
                <a:schemeClr val="accent1"/>
              </a:solidFill>
            </a:ln>
          </c:spPr>
          <c:xVal>
            <c:numRef>
              <c:f>Sheet1!$C$4:$C$42</c:f>
              <c:numCache>
                <c:formatCode>0.000000_ 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Sheet1!$D$4:$D$42</c:f>
              <c:numCache>
                <c:formatCode>0.000000_ </c:formatCode>
                <c:ptCount val="39"/>
                <c:pt idx="0">
                  <c:v>360.12496399999998</c:v>
                </c:pt>
                <c:pt idx="1">
                  <c:v>696.08800599999995</c:v>
                </c:pt>
                <c:pt idx="2">
                  <c:v>1008.338653</c:v>
                </c:pt>
                <c:pt idx="3">
                  <c:v>1297.326427</c:v>
                </c:pt>
                <c:pt idx="4">
                  <c:v>1563.5008519999999</c:v>
                </c:pt>
                <c:pt idx="5">
                  <c:v>1807.3114539999999</c:v>
                </c:pt>
                <c:pt idx="6">
                  <c:v>2029.2077569999999</c:v>
                </c:pt>
                <c:pt idx="7">
                  <c:v>2229.6392839999999</c:v>
                </c:pt>
                <c:pt idx="8">
                  <c:v>2409.0555599999998</c:v>
                </c:pt>
                <c:pt idx="9">
                  <c:v>2567.9061099999999</c:v>
                </c:pt>
                <c:pt idx="10">
                  <c:v>2706.640457</c:v>
                </c:pt>
                <c:pt idx="11">
                  <c:v>2825.708126</c:v>
                </c:pt>
                <c:pt idx="12">
                  <c:v>2925.5586400000002</c:v>
                </c:pt>
                <c:pt idx="13">
                  <c:v>3006.6415259999999</c:v>
                </c:pt>
                <c:pt idx="14">
                  <c:v>3069.406305</c:v>
                </c:pt>
                <c:pt idx="15">
                  <c:v>3114.3025040000002</c:v>
                </c:pt>
                <c:pt idx="16">
                  <c:v>3141.7796450000001</c:v>
                </c:pt>
                <c:pt idx="17">
                  <c:v>3152.2872539999998</c:v>
                </c:pt>
                <c:pt idx="18">
                  <c:v>3146.2748550000001</c:v>
                </c:pt>
                <c:pt idx="19">
                  <c:v>3124.1919710000002</c:v>
                </c:pt>
                <c:pt idx="20">
                  <c:v>3086.488128</c:v>
                </c:pt>
                <c:pt idx="21">
                  <c:v>3033.6128490000001</c:v>
                </c:pt>
                <c:pt idx="22">
                  <c:v>2966.0156590000001</c:v>
                </c:pt>
                <c:pt idx="23">
                  <c:v>2884.1460809999999</c:v>
                </c:pt>
                <c:pt idx="24">
                  <c:v>2788.4536410000001</c:v>
                </c:pt>
                <c:pt idx="25">
                  <c:v>2679.387862</c:v>
                </c:pt>
                <c:pt idx="26">
                  <c:v>2557.3982689999998</c:v>
                </c:pt>
                <c:pt idx="27">
                  <c:v>2422.9343859999999</c:v>
                </c:pt>
                <c:pt idx="28">
                  <c:v>2276.4457379999999</c:v>
                </c:pt>
                <c:pt idx="29">
                  <c:v>2118.3818470000001</c:v>
                </c:pt>
                <c:pt idx="30">
                  <c:v>1949.1922400000001</c:v>
                </c:pt>
                <c:pt idx="31">
                  <c:v>1769.3264389999999</c:v>
                </c:pt>
                <c:pt idx="32">
                  <c:v>1579.23397</c:v>
                </c:pt>
                <c:pt idx="33">
                  <c:v>1379.364356</c:v>
                </c:pt>
                <c:pt idx="34">
                  <c:v>1170.1671229999999</c:v>
                </c:pt>
                <c:pt idx="35">
                  <c:v>952.09179300000005</c:v>
                </c:pt>
                <c:pt idx="36">
                  <c:v>725.58789200000001</c:v>
                </c:pt>
                <c:pt idx="37">
                  <c:v>491.10494299999999</c:v>
                </c:pt>
                <c:pt idx="38">
                  <c:v>249.09247099999999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37-4686-B706-2091BA8ED5A4}"/>
            </c:ext>
          </c:extLst>
        </c:ser>
        <c:ser>
          <c:idx val="0"/>
          <c:order val="1"/>
          <c:tx>
            <c:v>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Sheet1!$K$4:$K$42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37-4686-B706-2091BA8ED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872495"/>
        <c:axId val="964874991"/>
      </c:scatterChart>
      <c:valAx>
        <c:axId val="96487249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4991"/>
        <c:crosses val="autoZero"/>
        <c:crossBetween val="midCat"/>
      </c:valAx>
      <c:valAx>
        <c:axId val="96487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249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/>
              <a:t>Data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4387270341207348"/>
          <c:y val="0.15319444444444447"/>
          <c:w val="0.78675918635170605"/>
          <c:h val="0.72088764946048411"/>
        </c:manualLayout>
      </c:layout>
      <c:scatterChart>
        <c:scatterStyle val="lineMarker"/>
        <c:varyColors val="0"/>
        <c:ser>
          <c:idx val="0"/>
          <c:order val="0"/>
          <c:tx>
            <c:v>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3"/>
            <c:dispRSqr val="1"/>
            <c:dispEq val="1"/>
            <c:trendlineLbl>
              <c:layout>
                <c:manualLayout>
                  <c:x val="-4.9121375656232091E-2"/>
                  <c:y val="-2.785722061668140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1200" baseline="0" dirty="0"/>
                      <a:t>y = 4804.1x</a:t>
                    </a:r>
                    <a:r>
                      <a:rPr lang="en-US" altLang="ko-KR" sz="1200" baseline="30000" dirty="0"/>
                      <a:t>3</a:t>
                    </a:r>
                    <a:r>
                      <a:rPr lang="en-US" altLang="ko-KR" sz="1200" baseline="0" dirty="0"/>
                      <a:t> - 19705x</a:t>
                    </a:r>
                    <a:r>
                      <a:rPr lang="en-US" altLang="ko-KR" sz="1200" baseline="30000" dirty="0"/>
                      <a:t>2</a:t>
                    </a:r>
                    <a:r>
                      <a:rPr lang="en-US" altLang="ko-KR" sz="1200" baseline="0" dirty="0"/>
                      <a:t> + 14902x - 0.6919</a:t>
                    </a:r>
                    <a:br>
                      <a:rPr lang="en-US" altLang="ko-KR" sz="1200" baseline="0" dirty="0"/>
                    </a:br>
                    <a:r>
                      <a:rPr lang="en-US" altLang="ko-KR" sz="1200" baseline="0" dirty="0"/>
                      <a:t>R² = 1</a:t>
                    </a:r>
                    <a:endParaRPr lang="en-US" altLang="ko-KR" sz="12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Sheet1!$K$4:$K$42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C6-492E-9C06-3D9CD9D80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872495"/>
        <c:axId val="964874991"/>
      </c:scatterChart>
      <c:valAx>
        <c:axId val="9648724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4991"/>
        <c:crosses val="autoZero"/>
        <c:crossBetween val="midCat"/>
      </c:valAx>
      <c:valAx>
        <c:axId val="96487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24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/>
              <a:t>Data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Data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2072440520801504"/>
                  <c:y val="6.659128956796776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ko-KR" sz="1400" baseline="0" dirty="0"/>
                      <a:t>y = -4794.9x + 14894</a:t>
                    </a:r>
                    <a:br>
                      <a:rPr lang="en-US" altLang="ko-KR" sz="1400" baseline="0" dirty="0"/>
                    </a:br>
                    <a:r>
                      <a:rPr lang="en-US" altLang="ko-KR" sz="1400" baseline="0" dirty="0"/>
                      <a:t>R² = 1</a:t>
                    </a:r>
                    <a:endParaRPr lang="en-US" altLang="ko-KR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Sheet1!$L$4:$L$42</c:f>
              <c:numCache>
                <c:formatCode>0.00E+00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14411.111111111109</c:v>
                </c:pt>
                <c:pt idx="4">
                  <c:v>14299.428571428571</c:v>
                </c:pt>
                <c:pt idx="5">
                  <c:v>14172.549019607843</c:v>
                </c:pt>
                <c:pt idx="6">
                  <c:v>14053.679653679656</c:v>
                </c:pt>
                <c:pt idx="7">
                  <c:v>13937.499999999998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13577.429467084639</c:v>
                </c:pt>
                <c:pt idx="11">
                  <c:v>13457.142857142857</c:v>
                </c:pt>
                <c:pt idx="12">
                  <c:v>13337.891737891738</c:v>
                </c:pt>
                <c:pt idx="13">
                  <c:v>13217.582417582418</c:v>
                </c:pt>
                <c:pt idx="14">
                  <c:v>13098.666666666666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12016.666666666668</c:v>
                </c:pt>
                <c:pt idx="24">
                  <c:v>11899.733333333334</c:v>
                </c:pt>
                <c:pt idx="25">
                  <c:v>11775.824175824177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10936.796536796535</c:v>
                </c:pt>
                <c:pt idx="33">
                  <c:v>10815.686274509804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7B-4DAF-AEEF-A525A9F45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3246015"/>
        <c:axId val="1093246431"/>
      </c:scatterChart>
      <c:valAx>
        <c:axId val="109324601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431"/>
        <c:crosses val="autoZero"/>
        <c:crossBetween val="midCat"/>
      </c:valAx>
      <c:valAx>
        <c:axId val="1093246431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01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 smtClean="0"/>
              <a:t>Enthalpy</a:t>
            </a:r>
            <a:r>
              <a:rPr lang="en-US" altLang="ko-KR" sz="1800" baseline="0" dirty="0" smtClean="0"/>
              <a:t> of Mixing / X (1-X)</a:t>
            </a:r>
            <a:endParaRPr lang="ko-KR" altLang="en-US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xVal>
            <c:numRef>
              <c:f>Sheet1!$G$4:$G$42</c:f>
              <c:numCache>
                <c:formatCode>0.000000_ 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Sheet1!$H$4:$H$42</c:f>
              <c:numCache>
                <c:formatCode>0.000000_ </c:formatCode>
                <c:ptCount val="39"/>
                <c:pt idx="0">
                  <c:v>14769.230769</c:v>
                </c:pt>
                <c:pt idx="1">
                  <c:v>14652.631579000001</c:v>
                </c:pt>
                <c:pt idx="2">
                  <c:v>14529.729729999999</c:v>
                </c:pt>
                <c:pt idx="3">
                  <c:v>14411.111111</c:v>
                </c:pt>
                <c:pt idx="4">
                  <c:v>14299.428571</c:v>
                </c:pt>
                <c:pt idx="5">
                  <c:v>14172.54902</c:v>
                </c:pt>
                <c:pt idx="6">
                  <c:v>14053.679654</c:v>
                </c:pt>
                <c:pt idx="7">
                  <c:v>13937.5</c:v>
                </c:pt>
                <c:pt idx="8">
                  <c:v>13815.053763</c:v>
                </c:pt>
                <c:pt idx="9">
                  <c:v>13696</c:v>
                </c:pt>
                <c:pt idx="10">
                  <c:v>13577.429467</c:v>
                </c:pt>
                <c:pt idx="11">
                  <c:v>13457.142857000001</c:v>
                </c:pt>
                <c:pt idx="12">
                  <c:v>13337.891738</c:v>
                </c:pt>
                <c:pt idx="13">
                  <c:v>13217.582418</c:v>
                </c:pt>
                <c:pt idx="14">
                  <c:v>13098.666667</c:v>
                </c:pt>
                <c:pt idx="15">
                  <c:v>12979.166667</c:v>
                </c:pt>
                <c:pt idx="16">
                  <c:v>12857.289003</c:v>
                </c:pt>
                <c:pt idx="17">
                  <c:v>12739.393939</c:v>
                </c:pt>
                <c:pt idx="18">
                  <c:v>12619.548871999999</c:v>
                </c:pt>
                <c:pt idx="19">
                  <c:v>12500</c:v>
                </c:pt>
                <c:pt idx="20">
                  <c:v>12378.947367999999</c:v>
                </c:pt>
                <c:pt idx="21">
                  <c:v>12258.585859000001</c:v>
                </c:pt>
                <c:pt idx="22">
                  <c:v>12137.084398999999</c:v>
                </c:pt>
                <c:pt idx="23">
                  <c:v>12016.666667</c:v>
                </c:pt>
                <c:pt idx="24">
                  <c:v>11899.733333</c:v>
                </c:pt>
                <c:pt idx="25">
                  <c:v>11775.824176</c:v>
                </c:pt>
                <c:pt idx="26">
                  <c:v>11655.840456</c:v>
                </c:pt>
                <c:pt idx="27">
                  <c:v>11538.095238</c:v>
                </c:pt>
                <c:pt idx="28">
                  <c:v>11415.673981</c:v>
                </c:pt>
                <c:pt idx="29">
                  <c:v>11296</c:v>
                </c:pt>
                <c:pt idx="30">
                  <c:v>11177.060932</c:v>
                </c:pt>
                <c:pt idx="31">
                  <c:v>11056.25</c:v>
                </c:pt>
                <c:pt idx="32">
                  <c:v>10936.796537</c:v>
                </c:pt>
                <c:pt idx="33">
                  <c:v>10815.686275</c:v>
                </c:pt>
                <c:pt idx="34">
                  <c:v>10697.142857000001</c:v>
                </c:pt>
                <c:pt idx="35">
                  <c:v>10580</c:v>
                </c:pt>
                <c:pt idx="36">
                  <c:v>10459.099098999999</c:v>
                </c:pt>
                <c:pt idx="37">
                  <c:v>10338.947367999999</c:v>
                </c:pt>
                <c:pt idx="38">
                  <c:v>10219.487179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A7-4CCF-93AB-35922E323E32}"/>
            </c:ext>
          </c:extLst>
        </c:ser>
        <c:ser>
          <c:idx val="0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Sheet1!$L$4:$L$42</c:f>
              <c:numCache>
                <c:formatCode>0.00E+00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14411.111111111109</c:v>
                </c:pt>
                <c:pt idx="4">
                  <c:v>14299.428571428571</c:v>
                </c:pt>
                <c:pt idx="5">
                  <c:v>14172.549019607843</c:v>
                </c:pt>
                <c:pt idx="6">
                  <c:v>14053.679653679656</c:v>
                </c:pt>
                <c:pt idx="7">
                  <c:v>13937.499999999998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13577.429467084639</c:v>
                </c:pt>
                <c:pt idx="11">
                  <c:v>13457.142857142857</c:v>
                </c:pt>
                <c:pt idx="12">
                  <c:v>13337.891737891738</c:v>
                </c:pt>
                <c:pt idx="13">
                  <c:v>13217.582417582418</c:v>
                </c:pt>
                <c:pt idx="14">
                  <c:v>13098.666666666666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12016.666666666668</c:v>
                </c:pt>
                <c:pt idx="24">
                  <c:v>11899.733333333334</c:v>
                </c:pt>
                <c:pt idx="25">
                  <c:v>11775.824175824177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10936.796536796535</c:v>
                </c:pt>
                <c:pt idx="33">
                  <c:v>10815.686274509804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filteredSeriesTitle>
                <c15:tx>
                  <c:v>Data</c:v>
                </c15:tx>
              </c15:filteredSeriesTitle>
            </c:ext>
            <c:ext xmlns:c16="http://schemas.microsoft.com/office/drawing/2014/chart" uri="{C3380CC4-5D6E-409C-BE32-E72D297353CC}">
              <c16:uniqueId val="{00000001-28A7-4CCF-93AB-35922E323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3246015"/>
        <c:axId val="1093246431"/>
      </c:scatterChart>
      <c:valAx>
        <c:axId val="109324601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431"/>
        <c:crosses val="autoZero"/>
        <c:crossBetween val="midCat"/>
      </c:valAx>
      <c:valAx>
        <c:axId val="1093246431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9324601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dirty="0" smtClean="0"/>
              <a:t>Enthalpy</a:t>
            </a:r>
            <a:r>
              <a:rPr lang="en-US" altLang="ko-KR" sz="1800" baseline="0" dirty="0" smtClean="0"/>
              <a:t> of Mixing</a:t>
            </a:r>
            <a:endParaRPr lang="ko-KR" altLang="en-US" sz="1800" dirty="0"/>
          </a:p>
        </c:rich>
      </c:tx>
      <c:layout>
        <c:manualLayout>
          <c:xMode val="edge"/>
          <c:yMode val="edge"/>
          <c:x val="0.35805862829821011"/>
          <c:y val="1.345566292454168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387270341207348"/>
          <c:y val="0.15319444444444447"/>
          <c:w val="0.78675918635170605"/>
          <c:h val="0.72088764946048411"/>
        </c:manualLayout>
      </c:layout>
      <c:scatterChart>
        <c:scatterStyle val="lineMarker"/>
        <c:varyColors val="0"/>
        <c:ser>
          <c:idx val="1"/>
          <c:order val="0"/>
          <c:tx>
            <c:v>Regression</c:v>
          </c:tx>
          <c:spPr>
            <a:ln w="28575">
              <a:solidFill>
                <a:schemeClr val="accent1"/>
              </a:solidFill>
            </a:ln>
          </c:spPr>
          <c:xVal>
            <c:numRef>
              <c:f>Sheet1!$C$4:$C$42</c:f>
              <c:numCache>
                <c:formatCode>0.000000_ 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Sheet1!$D$4:$D$42</c:f>
              <c:numCache>
                <c:formatCode>0.000000_ </c:formatCode>
                <c:ptCount val="39"/>
                <c:pt idx="0">
                  <c:v>360.12496399999998</c:v>
                </c:pt>
                <c:pt idx="1">
                  <c:v>696.08800599999995</c:v>
                </c:pt>
                <c:pt idx="2">
                  <c:v>1008.338653</c:v>
                </c:pt>
                <c:pt idx="3">
                  <c:v>1297.326427</c:v>
                </c:pt>
                <c:pt idx="4">
                  <c:v>1563.5008519999999</c:v>
                </c:pt>
                <c:pt idx="5">
                  <c:v>1807.3114539999999</c:v>
                </c:pt>
                <c:pt idx="6">
                  <c:v>2029.2077569999999</c:v>
                </c:pt>
                <c:pt idx="7">
                  <c:v>2229.6392839999999</c:v>
                </c:pt>
                <c:pt idx="8">
                  <c:v>2409.0555599999998</c:v>
                </c:pt>
                <c:pt idx="9">
                  <c:v>2567.9061099999999</c:v>
                </c:pt>
                <c:pt idx="10">
                  <c:v>2706.640457</c:v>
                </c:pt>
                <c:pt idx="11">
                  <c:v>2825.708126</c:v>
                </c:pt>
                <c:pt idx="12">
                  <c:v>2925.5586400000002</c:v>
                </c:pt>
                <c:pt idx="13">
                  <c:v>3006.6415259999999</c:v>
                </c:pt>
                <c:pt idx="14">
                  <c:v>3069.406305</c:v>
                </c:pt>
                <c:pt idx="15">
                  <c:v>3114.3025040000002</c:v>
                </c:pt>
                <c:pt idx="16">
                  <c:v>3141.7796450000001</c:v>
                </c:pt>
                <c:pt idx="17">
                  <c:v>3152.2872539999998</c:v>
                </c:pt>
                <c:pt idx="18">
                  <c:v>3146.2748550000001</c:v>
                </c:pt>
                <c:pt idx="19">
                  <c:v>3124.1919710000002</c:v>
                </c:pt>
                <c:pt idx="20">
                  <c:v>3086.488128</c:v>
                </c:pt>
                <c:pt idx="21">
                  <c:v>3033.6128490000001</c:v>
                </c:pt>
                <c:pt idx="22">
                  <c:v>2966.0156590000001</c:v>
                </c:pt>
                <c:pt idx="23">
                  <c:v>2884.1460809999999</c:v>
                </c:pt>
                <c:pt idx="24">
                  <c:v>2788.4536410000001</c:v>
                </c:pt>
                <c:pt idx="25">
                  <c:v>2679.387862</c:v>
                </c:pt>
                <c:pt idx="26">
                  <c:v>2557.3982689999998</c:v>
                </c:pt>
                <c:pt idx="27">
                  <c:v>2422.9343859999999</c:v>
                </c:pt>
                <c:pt idx="28">
                  <c:v>2276.4457379999999</c:v>
                </c:pt>
                <c:pt idx="29">
                  <c:v>2118.3818470000001</c:v>
                </c:pt>
                <c:pt idx="30">
                  <c:v>1949.1922400000001</c:v>
                </c:pt>
                <c:pt idx="31">
                  <c:v>1769.3264389999999</c:v>
                </c:pt>
                <c:pt idx="32">
                  <c:v>1579.23397</c:v>
                </c:pt>
                <c:pt idx="33">
                  <c:v>1379.364356</c:v>
                </c:pt>
                <c:pt idx="34">
                  <c:v>1170.1671229999999</c:v>
                </c:pt>
                <c:pt idx="35">
                  <c:v>952.09179300000005</c:v>
                </c:pt>
                <c:pt idx="36">
                  <c:v>725.58789200000001</c:v>
                </c:pt>
                <c:pt idx="37">
                  <c:v>491.10494299999999</c:v>
                </c:pt>
                <c:pt idx="38">
                  <c:v>249.09247099999999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05-47A9-A7C9-F0998F27C5F8}"/>
            </c:ext>
          </c:extLst>
        </c:ser>
        <c:ser>
          <c:idx val="0"/>
          <c:order val="1"/>
          <c:tx>
            <c:v>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Sheet1!$J$4:$J$42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Sheet1!$K$4:$K$42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05-47A9-A7C9-F0998F27C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872495"/>
        <c:axId val="964874991"/>
      </c:scatterChart>
      <c:valAx>
        <c:axId val="964872495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4991"/>
        <c:crosses val="autoZero"/>
        <c:crossBetween val="midCat"/>
      </c:valAx>
      <c:valAx>
        <c:axId val="96487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487249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AC411-0DAE-497F-BCD1-54C5C32637E1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DC27-9E3A-4D6E-8A95-78DCDD03F5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57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37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890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305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98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346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2353F-FD33-476E-9DE6-928EA9FDC15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73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60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25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46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8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6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7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55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7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366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61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30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07125-36D1-4816-9D4C-FEFCEA169C0E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06AF-1F0F-4239-A115-1FBDD86B8C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70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5.xm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934502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6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Numerical Method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9132" y="5535214"/>
            <a:ext cx="553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Dept. Material Science &amp; Engineering</a:t>
            </a:r>
          </a:p>
          <a:p>
            <a:pPr algn="r"/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Undergraduate Course (</a:t>
            </a:r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en-US" altLang="ko-KR" sz="2400" baseline="30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th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year)</a:t>
            </a:r>
          </a:p>
          <a:p>
            <a:pPr algn="r"/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Chang Jae Yu</a:t>
            </a:r>
            <a:endParaRPr lang="ko-KR" altLang="en-US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76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924186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6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Homework </a:t>
            </a:r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#6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285" y="1062145"/>
            <a:ext cx="10052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Regression -&gt; Enthalpy of Mi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xing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2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92" y="1523810"/>
            <a:ext cx="4715533" cy="222916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5" y="1659893"/>
            <a:ext cx="3696216" cy="19910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10634" y="3786979"/>
                <a:ext cx="5785366" cy="336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ko-KR" altLang="en-US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34" y="3786979"/>
                <a:ext cx="5785366" cy="336502"/>
              </a:xfrm>
              <a:prstGeom prst="rect">
                <a:avLst/>
              </a:prstGeom>
              <a:blipFill>
                <a:blip r:embed="rId5"/>
                <a:stretch>
                  <a:fillRect l="-527" t="-1818" r="-1054" b="-272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직사각형 13"/>
              <p:cNvSpPr/>
              <p:nvPr/>
            </p:nvSpPr>
            <p:spPr>
              <a:xfrm>
                <a:off x="202111" y="4181786"/>
                <a:ext cx="6937155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11" y="4181786"/>
                <a:ext cx="6937155" cy="376513"/>
              </a:xfrm>
              <a:prstGeom prst="rect">
                <a:avLst/>
              </a:prstGeom>
              <a:blipFill>
                <a:blip r:embed="rId6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타원 15"/>
          <p:cNvSpPr/>
          <p:nvPr/>
        </p:nvSpPr>
        <p:spPr>
          <a:xfrm>
            <a:off x="3500846" y="3709201"/>
            <a:ext cx="2704011" cy="470710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>
            <a:off x="3963501" y="4558299"/>
            <a:ext cx="2999002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22"/>
          <a:stretch/>
        </p:blipFill>
        <p:spPr>
          <a:xfrm rot="5400000">
            <a:off x="3138319" y="4772707"/>
            <a:ext cx="362527" cy="3605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직사각형 18"/>
              <p:cNvSpPr/>
              <p:nvPr/>
            </p:nvSpPr>
            <p:spPr>
              <a:xfrm>
                <a:off x="1807832" y="5347617"/>
                <a:ext cx="3384003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9" name="직사각형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832" y="5347617"/>
                <a:ext cx="3384003" cy="6619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직선 연결선 21"/>
          <p:cNvCxnSpPr/>
          <p:nvPr/>
        </p:nvCxnSpPr>
        <p:spPr>
          <a:xfrm>
            <a:off x="3353350" y="5903479"/>
            <a:ext cx="1838485" cy="2006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22261" y="6038258"/>
            <a:ext cx="2982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Minimizing sum of squares of deviation</a:t>
            </a:r>
            <a:endParaRPr lang="ko-KR" altLang="en-US" sz="2000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7139266" y="1292977"/>
            <a:ext cx="0" cy="5453167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그림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029" y="4123481"/>
            <a:ext cx="3077004" cy="981212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83"/>
          <a:stretch/>
        </p:blipFill>
        <p:spPr>
          <a:xfrm>
            <a:off x="7339293" y="5240984"/>
            <a:ext cx="4665474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924186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6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Homework </a:t>
            </a:r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#6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" y="1052659"/>
            <a:ext cx="5058481" cy="18004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직사각형 5"/>
              <p:cNvSpPr/>
              <p:nvPr/>
            </p:nvSpPr>
            <p:spPr>
              <a:xfrm>
                <a:off x="5042263" y="1058960"/>
                <a:ext cx="6096000" cy="26009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ko-KR" i="1" dirty="0" smtClean="0">
                    <a:latin typeface="Cambria Math" panose="02040503050406030204" pitchFamily="18" charset="0"/>
                  </a:rPr>
                  <a:t>	Sub-regular  Regular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altLang="ko-KR" dirty="0" smtClean="0"/>
              </a:p>
              <a:p>
                <a:r>
                  <a:rPr lang="en-US" altLang="ko-KR" dirty="0" smtClean="0"/>
                  <a:t>	    =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−4794.9255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+14894.2306</m:t>
                    </m:r>
                  </m:oMath>
                </a14:m>
                <a:endParaRPr lang="ko-KR" altLang="en-US" dirty="0"/>
              </a:p>
              <a:p>
                <a:pPr/>
                <a:endParaRPr lang="en-US" altLang="ko-KR" dirty="0"/>
              </a:p>
              <a:p>
                <a:pPr/>
                <a:r>
                  <a:rPr lang="en-US" altLang="ko-KR" dirty="0" smtClean="0"/>
                  <a:t>	Sum of Square : 203.587186</a:t>
                </a:r>
              </a:p>
              <a:p>
                <a:pPr/>
                <a:r>
                  <a:rPr lang="en-US" altLang="ko-KR" dirty="0"/>
                  <a:t>	</a:t>
                </a:r>
                <a:r>
                  <a:rPr lang="en-US" altLang="ko-KR" dirty="0" smtClean="0"/>
                  <a:t>Value of R : 0.999582</a:t>
                </a:r>
                <a:endParaRPr lang="en-US" altLang="ko-KR" dirty="0"/>
              </a:p>
              <a:p>
                <a:pPr/>
                <a:endParaRPr lang="ko-KR" altLang="en-US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63" y="1058960"/>
                <a:ext cx="6096000" cy="2600905"/>
              </a:xfrm>
              <a:prstGeom prst="rect">
                <a:avLst/>
              </a:prstGeom>
              <a:blipFill>
                <a:blip r:embed="rId4"/>
                <a:stretch>
                  <a:fillRect t="-16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430094" y="3212335"/>
                <a:ext cx="3298916" cy="653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   </m:t>
                    </m:r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 =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−4794.9255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+14894.2306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94" y="3212335"/>
                <a:ext cx="3298916" cy="653512"/>
              </a:xfrm>
              <a:prstGeom prst="rect">
                <a:avLst/>
              </a:prstGeom>
              <a:blipFill>
                <a:blip r:embed="rId5"/>
                <a:stretch>
                  <a:fillRect t="-5607" b="-9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직사각형 7"/>
              <p:cNvSpPr/>
              <p:nvPr/>
            </p:nvSpPr>
            <p:spPr>
              <a:xfrm>
                <a:off x="598799" y="4210856"/>
                <a:ext cx="1867241" cy="658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=2397.4628</m:t>
                      </m:r>
                    </m:oMath>
                  </m:oMathPara>
                </a14:m>
                <a:endParaRPr lang="en-US" altLang="ko-KR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=12496.768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99" y="4210856"/>
                <a:ext cx="1867241" cy="658385"/>
              </a:xfrm>
              <a:prstGeom prst="rect">
                <a:avLst/>
              </a:prstGeom>
              <a:blipFill>
                <a:blip r:embed="rId6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695152"/>
              </p:ext>
            </p:extLst>
          </p:nvPr>
        </p:nvGraphicFramePr>
        <p:xfrm>
          <a:off x="5107929" y="2979732"/>
          <a:ext cx="6792115" cy="373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22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924186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6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Homework </a:t>
            </a:r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#6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21" name="차트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513882"/>
              </p:ext>
            </p:extLst>
          </p:nvPr>
        </p:nvGraphicFramePr>
        <p:xfrm>
          <a:off x="4319451" y="2685516"/>
          <a:ext cx="7541624" cy="430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" y="1052659"/>
            <a:ext cx="5058481" cy="18004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직사각형 5"/>
              <p:cNvSpPr/>
              <p:nvPr/>
            </p:nvSpPr>
            <p:spPr>
              <a:xfrm>
                <a:off x="5205045" y="1052659"/>
                <a:ext cx="6400801" cy="2315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i="1" dirty="0" smtClean="0">
                    <a:latin typeface="Cambria Math" panose="02040503050406030204" pitchFamily="18" charset="0"/>
                  </a:rPr>
                  <a:t>	Sub-regular  Regular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altLang="ko-K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−4794.9255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+14894.2306</m:t>
                          </m:r>
                        </m:e>
                      </m:d>
                    </m:oMath>
                  </m:oMathPara>
                </a14:m>
                <a:endParaRPr lang="en-US" altLang="ko-KR" dirty="0" smtClean="0"/>
              </a:p>
              <a:p>
                <a:pPr/>
                <a:endParaRPr lang="en-US" altLang="ko-KR" dirty="0"/>
              </a:p>
              <a:p>
                <a:pPr/>
                <a:r>
                  <a:rPr lang="en-US" altLang="ko-KR" dirty="0" smtClean="0"/>
                  <a:t>	Sum of Square : 5.648705</a:t>
                </a:r>
              </a:p>
              <a:p>
                <a:pPr/>
                <a:r>
                  <a:rPr lang="en-US" altLang="ko-KR" dirty="0"/>
                  <a:t>	</a:t>
                </a:r>
                <a:r>
                  <a:rPr lang="en-US" altLang="ko-KR" dirty="0" smtClean="0"/>
                  <a:t>Value of R : 0.999932</a:t>
                </a:r>
                <a:endParaRPr lang="en-US" altLang="ko-KR" dirty="0"/>
              </a:p>
              <a:p>
                <a:pPr/>
                <a:endParaRPr lang="ko-KR" altLang="en-US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045" y="1052659"/>
                <a:ext cx="6400801" cy="2315506"/>
              </a:xfrm>
              <a:prstGeom prst="rect">
                <a:avLst/>
              </a:prstGeom>
              <a:blipFill>
                <a:blip r:embed="rId5"/>
                <a:stretch>
                  <a:fillRect t="-18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430094" y="3212335"/>
                <a:ext cx="3298916" cy="653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   </m:t>
                    </m:r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 =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−4794.9255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+14894.2306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94" y="3212335"/>
                <a:ext cx="3298916" cy="653512"/>
              </a:xfrm>
              <a:prstGeom prst="rect">
                <a:avLst/>
              </a:prstGeom>
              <a:blipFill>
                <a:blip r:embed="rId6"/>
                <a:stretch>
                  <a:fillRect t="-5607" b="-9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직사각형 7"/>
              <p:cNvSpPr/>
              <p:nvPr/>
            </p:nvSpPr>
            <p:spPr>
              <a:xfrm>
                <a:off x="598799" y="4210856"/>
                <a:ext cx="1867241" cy="658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=2397.4628</m:t>
                      </m:r>
                    </m:oMath>
                  </m:oMathPara>
                </a14:m>
                <a:endParaRPr lang="en-US" altLang="ko-KR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=12496.768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99" y="4210856"/>
                <a:ext cx="1867241" cy="658385"/>
              </a:xfrm>
              <a:prstGeom prst="rect">
                <a:avLst/>
              </a:prstGeom>
              <a:blipFill>
                <a:blip r:embed="rId7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4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924186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6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Homework </a:t>
            </a:r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#6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21" name="차트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12862"/>
              </p:ext>
            </p:extLst>
          </p:nvPr>
        </p:nvGraphicFramePr>
        <p:xfrm>
          <a:off x="6382379" y="1693626"/>
          <a:ext cx="5603295" cy="338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차트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61481"/>
              </p:ext>
            </p:extLst>
          </p:nvPr>
        </p:nvGraphicFramePr>
        <p:xfrm>
          <a:off x="508744" y="1595152"/>
          <a:ext cx="4879479" cy="3244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직사각형 3"/>
              <p:cNvSpPr/>
              <p:nvPr/>
            </p:nvSpPr>
            <p:spPr>
              <a:xfrm>
                <a:off x="6592724" y="5404836"/>
                <a:ext cx="4543616" cy="662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−4794.9255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+14894.2306</m:t>
                          </m:r>
                        </m:e>
                      </m:d>
                    </m:oMath>
                  </m:oMathPara>
                </a14:m>
                <a:endParaRPr lang="en-US" altLang="ko-K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=4795.9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−19689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+14894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altLang="ko-KR" dirty="0"/>
              </a:p>
            </p:txBody>
          </p:sp>
        </mc:Choice>
        <mc:Fallback>
          <p:sp>
            <p:nvSpPr>
              <p:cNvPr id="4" name="직사각형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724" y="5404836"/>
                <a:ext cx="4543616" cy="662938"/>
              </a:xfrm>
              <a:prstGeom prst="rect">
                <a:avLst/>
              </a:prstGeom>
              <a:blipFill>
                <a:blip r:embed="rId5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직사각형 5"/>
              <p:cNvSpPr/>
              <p:nvPr/>
            </p:nvSpPr>
            <p:spPr>
              <a:xfrm>
                <a:off x="1675316" y="5414405"/>
                <a:ext cx="3479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−4794.9255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+14894.2306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316" y="5414405"/>
                <a:ext cx="3479671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08744" y="1129974"/>
            <a:ext cx="512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Excel -&gt; Function of Adding Trend Line</a:t>
            </a:r>
            <a:endParaRPr lang="ko-KR" altLang="en-US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685729" y="5082936"/>
            <a:ext cx="1114520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8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 flipV="1">
            <a:off x="0" y="1095404"/>
            <a:ext cx="12192000" cy="1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85" y="154745"/>
            <a:ext cx="1024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Question &amp; Answer</a:t>
            </a:r>
            <a:endParaRPr lang="ko-KR" altLang="en-US" sz="4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557658"/>
              </p:ext>
            </p:extLst>
          </p:nvPr>
        </p:nvGraphicFramePr>
        <p:xfrm>
          <a:off x="464235" y="1268498"/>
          <a:ext cx="5838092" cy="316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787797"/>
              </p:ext>
            </p:extLst>
          </p:nvPr>
        </p:nvGraphicFramePr>
        <p:xfrm>
          <a:off x="6302327" y="1449965"/>
          <a:ext cx="5429460" cy="315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직사각형 1"/>
              <p:cNvSpPr/>
              <p:nvPr/>
            </p:nvSpPr>
            <p:spPr>
              <a:xfrm>
                <a:off x="572086" y="4431323"/>
                <a:ext cx="6096000" cy="9389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US" altLang="ko-KR" dirty="0"/>
              </a:p>
              <a:p>
                <a:r>
                  <a:rPr lang="en-US" altLang="ko-KR" dirty="0"/>
                  <a:t>	    =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−4794.9255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+14894.2306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" name="직사각형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6" y="4431323"/>
                <a:ext cx="6096000" cy="938911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직사각형 2"/>
              <p:cNvSpPr/>
              <p:nvPr/>
            </p:nvSpPr>
            <p:spPr>
              <a:xfrm>
                <a:off x="6151937" y="4602541"/>
                <a:ext cx="6096000" cy="653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−4794.9255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+14894.2306</m:t>
                          </m:r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37" y="4602541"/>
                <a:ext cx="6096000" cy="653512"/>
              </a:xfrm>
              <a:prstGeom prst="rect">
                <a:avLst/>
              </a:prstGeom>
              <a:blipFill>
                <a:blip r:embed="rId6"/>
                <a:stretch>
                  <a:fillRect b="-934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직사각형 17"/>
              <p:cNvSpPr/>
              <p:nvPr/>
            </p:nvSpPr>
            <p:spPr>
              <a:xfrm>
                <a:off x="6096000" y="5541452"/>
                <a:ext cx="1867241" cy="658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=2397.4628</m:t>
                      </m:r>
                    </m:oMath>
                  </m:oMathPara>
                </a14:m>
                <a:endParaRPr lang="en-US" altLang="ko-KR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=12496.768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41452"/>
                <a:ext cx="1867241" cy="658385"/>
              </a:xfrm>
              <a:prstGeom prst="rect">
                <a:avLst/>
              </a:prstGeom>
              <a:blipFill>
                <a:blip r:embed="rId7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22"/>
          <a:stretch/>
        </p:blipFill>
        <p:spPr>
          <a:xfrm>
            <a:off x="5388222" y="5690393"/>
            <a:ext cx="362527" cy="360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08492" y="5823483"/>
            <a:ext cx="3423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(Sub-regular Solution Model)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78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91</Words>
  <Application>Microsoft Office PowerPoint</Application>
  <PresentationFormat>와이드스크린</PresentationFormat>
  <Paragraphs>57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나눔고딕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Chang Jae Yu</dc:creator>
  <cp:lastModifiedBy>Chang Jae Yu</cp:lastModifiedBy>
  <cp:revision>46</cp:revision>
  <dcterms:created xsi:type="dcterms:W3CDTF">2016-03-07T15:51:44Z</dcterms:created>
  <dcterms:modified xsi:type="dcterms:W3CDTF">2016-04-11T17:33:32Z</dcterms:modified>
</cp:coreProperties>
</file>