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2" r:id="rId4"/>
    <p:sldId id="258" r:id="rId5"/>
    <p:sldId id="270" r:id="rId6"/>
    <p:sldId id="269" r:id="rId7"/>
    <p:sldId id="271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7E"/>
    <a:srgbClr val="005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58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mKM\Desktop\2012-2\&#51116;&#47308;&#49688;&#52824;&#54644;&#49437;\HW%235\&#50472;&#48744;&#50110;&#50416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Ge-Si phase diagram</a:t>
            </a:r>
            <a:endParaRPr lang="ko-KR"/>
          </a:p>
        </c:rich>
      </c:tx>
      <c:layout/>
      <c:overlay val="1"/>
    </c:title>
    <c:autoTitleDeleted val="0"/>
    <c:plotArea>
      <c:layout/>
      <c:scatterChart>
        <c:scatterStyle val="smoothMarker"/>
        <c:varyColors val="0"/>
        <c:ser>
          <c:idx val="4"/>
          <c:order val="0"/>
          <c:marker>
            <c:symbol val="none"/>
          </c:marker>
          <c:xVal>
            <c:numRef>
              <c:f>Sheet1!$B$3:$B$36</c:f>
              <c:numCache>
                <c:formatCode>0.00E+00</c:formatCode>
                <c:ptCount val="34"/>
                <c:pt idx="0" formatCode="General">
                  <c:v>0</c:v>
                </c:pt>
                <c:pt idx="1">
                  <c:v>5.5239967890254003E-3</c:v>
                </c:pt>
                <c:pt idx="2">
                  <c:v>1.7280836238385201E-2</c:v>
                </c:pt>
                <c:pt idx="3">
                  <c:v>3.5442170257521999E-2</c:v>
                </c:pt>
                <c:pt idx="4">
                  <c:v>5.2484685993992301E-2</c:v>
                </c:pt>
                <c:pt idx="5">
                  <c:v>7.1256838792407795E-2</c:v>
                </c:pt>
                <c:pt idx="6">
                  <c:v>9.0624193773426398E-2</c:v>
                </c:pt>
                <c:pt idx="7">
                  <c:v>0.11098395362911199</c:v>
                </c:pt>
                <c:pt idx="8">
                  <c:v>0.13249880265887001</c:v>
                </c:pt>
                <c:pt idx="9" formatCode="General">
                  <c:v>0.15500436241211299</c:v>
                </c:pt>
                <c:pt idx="10" formatCode="General">
                  <c:v>0.17853386360458101</c:v>
                </c:pt>
                <c:pt idx="11" formatCode="General">
                  <c:v>0.20312108837377299</c:v>
                </c:pt>
                <c:pt idx="12" formatCode="General">
                  <c:v>0.228802217775643</c:v>
                </c:pt>
                <c:pt idx="13" formatCode="General">
                  <c:v>0.25554500703754401</c:v>
                </c:pt>
                <c:pt idx="14" formatCode="General">
                  <c:v>0.28339870029699499</c:v>
                </c:pt>
                <c:pt idx="15" formatCode="General">
                  <c:v>0.31230466052206202</c:v>
                </c:pt>
                <c:pt idx="16" formatCode="General">
                  <c:v>0.342452124804903</c:v>
                </c:pt>
                <c:pt idx="17" formatCode="General">
                  <c:v>0.37349253830784201</c:v>
                </c:pt>
                <c:pt idx="18" formatCode="General">
                  <c:v>0.40572499230305797</c:v>
                </c:pt>
                <c:pt idx="19" formatCode="General">
                  <c:v>0.43916968533907802</c:v>
                </c:pt>
                <c:pt idx="20" formatCode="General">
                  <c:v>0.47379149844549601</c:v>
                </c:pt>
                <c:pt idx="21" formatCode="General">
                  <c:v>0.50938486677038097</c:v>
                </c:pt>
                <c:pt idx="22" formatCode="General">
                  <c:v>0.54627585050083105</c:v>
                </c:pt>
                <c:pt idx="23" formatCode="General">
                  <c:v>0.58433310281648998</c:v>
                </c:pt>
                <c:pt idx="24" formatCode="General">
                  <c:v>0.62308422252884199</c:v>
                </c:pt>
                <c:pt idx="25" formatCode="General">
                  <c:v>0.66373265144298799</c:v>
                </c:pt>
                <c:pt idx="26" formatCode="General">
                  <c:v>0.70492955169323701</c:v>
                </c:pt>
                <c:pt idx="27" formatCode="General">
                  <c:v>0.74719064600273399</c:v>
                </c:pt>
                <c:pt idx="28" formatCode="General">
                  <c:v>0.79132065534656204</c:v>
                </c:pt>
                <c:pt idx="29" formatCode="General">
                  <c:v>0.83622577801805598</c:v>
                </c:pt>
                <c:pt idx="30" formatCode="General">
                  <c:v>0.88221565168969096</c:v>
                </c:pt>
                <c:pt idx="31" formatCode="General">
                  <c:v>0.92874207206839998</c:v>
                </c:pt>
                <c:pt idx="32" formatCode="General">
                  <c:v>0.97756441762504798</c:v>
                </c:pt>
                <c:pt idx="33" formatCode="General">
                  <c:v>1</c:v>
                </c:pt>
              </c:numCache>
            </c:numRef>
          </c:xVal>
          <c:yVal>
            <c:numRef>
              <c:f>Sheet1!$D$3:$D$36</c:f>
              <c:numCache>
                <c:formatCode>General</c:formatCode>
                <c:ptCount val="34"/>
                <c:pt idx="0">
                  <c:v>1213</c:v>
                </c:pt>
                <c:pt idx="1">
                  <c:v>1215</c:v>
                </c:pt>
                <c:pt idx="2">
                  <c:v>1230</c:v>
                </c:pt>
                <c:pt idx="3">
                  <c:v>1245</c:v>
                </c:pt>
                <c:pt idx="4">
                  <c:v>1260</c:v>
                </c:pt>
                <c:pt idx="5">
                  <c:v>1275</c:v>
                </c:pt>
                <c:pt idx="6">
                  <c:v>1290</c:v>
                </c:pt>
                <c:pt idx="7">
                  <c:v>1305</c:v>
                </c:pt>
                <c:pt idx="8">
                  <c:v>1320</c:v>
                </c:pt>
                <c:pt idx="9">
                  <c:v>1335</c:v>
                </c:pt>
                <c:pt idx="10">
                  <c:v>1350</c:v>
                </c:pt>
                <c:pt idx="11">
                  <c:v>1365</c:v>
                </c:pt>
                <c:pt idx="12">
                  <c:v>1380</c:v>
                </c:pt>
                <c:pt idx="13">
                  <c:v>1395</c:v>
                </c:pt>
                <c:pt idx="14">
                  <c:v>1410</c:v>
                </c:pt>
                <c:pt idx="15">
                  <c:v>1425</c:v>
                </c:pt>
                <c:pt idx="16">
                  <c:v>1440</c:v>
                </c:pt>
                <c:pt idx="17">
                  <c:v>1455</c:v>
                </c:pt>
                <c:pt idx="18">
                  <c:v>1470</c:v>
                </c:pt>
                <c:pt idx="19">
                  <c:v>1485</c:v>
                </c:pt>
                <c:pt idx="20">
                  <c:v>1500</c:v>
                </c:pt>
                <c:pt idx="21">
                  <c:v>1515</c:v>
                </c:pt>
                <c:pt idx="22">
                  <c:v>1530</c:v>
                </c:pt>
                <c:pt idx="23">
                  <c:v>1545</c:v>
                </c:pt>
                <c:pt idx="24">
                  <c:v>1560</c:v>
                </c:pt>
                <c:pt idx="25">
                  <c:v>1575</c:v>
                </c:pt>
                <c:pt idx="26">
                  <c:v>1590</c:v>
                </c:pt>
                <c:pt idx="27">
                  <c:v>1605</c:v>
                </c:pt>
                <c:pt idx="28">
                  <c:v>1620</c:v>
                </c:pt>
                <c:pt idx="29">
                  <c:v>1635</c:v>
                </c:pt>
                <c:pt idx="30">
                  <c:v>1650</c:v>
                </c:pt>
                <c:pt idx="31">
                  <c:v>1665</c:v>
                </c:pt>
                <c:pt idx="32">
                  <c:v>1680</c:v>
                </c:pt>
                <c:pt idx="33">
                  <c:v>1687</c:v>
                </c:pt>
              </c:numCache>
            </c:numRef>
          </c:yVal>
          <c:smooth val="1"/>
        </c:ser>
        <c:ser>
          <c:idx val="5"/>
          <c:order val="1"/>
          <c:marker>
            <c:symbol val="none"/>
          </c:marker>
          <c:xVal>
            <c:numRef>
              <c:f>Sheet1!$C$3:$C$36</c:f>
              <c:numCache>
                <c:formatCode>0.00E+00</c:formatCode>
                <c:ptCount val="34"/>
                <c:pt idx="0" formatCode="General">
                  <c:v>0</c:v>
                </c:pt>
                <c:pt idx="1">
                  <c:v>2.2194462062162499E-2</c:v>
                </c:pt>
                <c:pt idx="2">
                  <c:v>6.5332175116568206E-2</c:v>
                </c:pt>
                <c:pt idx="3">
                  <c:v>0.126322401106193</c:v>
                </c:pt>
                <c:pt idx="4">
                  <c:v>0.17656153283843001</c:v>
                </c:pt>
                <c:pt idx="5">
                  <c:v>0.22657000576918501</c:v>
                </c:pt>
                <c:pt idx="6" formatCode="General">
                  <c:v>0.27267661057117698</c:v>
                </c:pt>
                <c:pt idx="7" formatCode="General">
                  <c:v>0.31643304527178501</c:v>
                </c:pt>
                <c:pt idx="8" formatCode="General">
                  <c:v>0.35844499383148798</c:v>
                </c:pt>
                <c:pt idx="9" formatCode="General">
                  <c:v>0.398391261519428</c:v>
                </c:pt>
                <c:pt idx="10" formatCode="General">
                  <c:v>0.43634183914894797</c:v>
                </c:pt>
                <c:pt idx="11" formatCode="General">
                  <c:v>0.47257376427911801</c:v>
                </c:pt>
                <c:pt idx="12" formatCode="General">
                  <c:v>0.50727239348872499</c:v>
                </c:pt>
                <c:pt idx="13" formatCode="General">
                  <c:v>0.54066625393339496</c:v>
                </c:pt>
                <c:pt idx="14" formatCode="General">
                  <c:v>0.57251774595841498</c:v>
                </c:pt>
                <c:pt idx="15" formatCode="General">
                  <c:v>0.60326293509538498</c:v>
                </c:pt>
                <c:pt idx="16" formatCode="General">
                  <c:v>0.63255222047896997</c:v>
                </c:pt>
                <c:pt idx="17" formatCode="General">
                  <c:v>0.66103255511246695</c:v>
                </c:pt>
                <c:pt idx="18" formatCode="General">
                  <c:v>0.68836735452002396</c:v>
                </c:pt>
                <c:pt idx="19" formatCode="General">
                  <c:v>0.71471464382703598</c:v>
                </c:pt>
                <c:pt idx="20" formatCode="General">
                  <c:v>0.74014287149297298</c:v>
                </c:pt>
                <c:pt idx="21" formatCode="General">
                  <c:v>0.76475602273241905</c:v>
                </c:pt>
                <c:pt idx="22" formatCode="General">
                  <c:v>0.78862476403366599</c:v>
                </c:pt>
                <c:pt idx="23" formatCode="General">
                  <c:v>0.81171748148505296</c:v>
                </c:pt>
                <c:pt idx="24" formatCode="General">
                  <c:v>0.83395690706196202</c:v>
                </c:pt>
                <c:pt idx="25" formatCode="General">
                  <c:v>0.85581938272597102</c:v>
                </c:pt>
                <c:pt idx="26" formatCode="General">
                  <c:v>0.87680945718561898</c:v>
                </c:pt>
                <c:pt idx="27" formatCode="General">
                  <c:v>0.89717558837017997</c:v>
                </c:pt>
                <c:pt idx="28" formatCode="General">
                  <c:v>0.91726659272366295</c:v>
                </c:pt>
                <c:pt idx="29" formatCode="General">
                  <c:v>0.93668738075518398</c:v>
                </c:pt>
                <c:pt idx="30" formatCode="General">
                  <c:v>0.95557273925014197</c:v>
                </c:pt>
                <c:pt idx="31" formatCode="General">
                  <c:v>0.97376939606176904</c:v>
                </c:pt>
                <c:pt idx="32" formatCode="General">
                  <c:v>0.99193519848231504</c:v>
                </c:pt>
                <c:pt idx="33" formatCode="General">
                  <c:v>1</c:v>
                </c:pt>
              </c:numCache>
            </c:numRef>
          </c:xVal>
          <c:yVal>
            <c:numRef>
              <c:f>Sheet1!$D$3:$D$36</c:f>
              <c:numCache>
                <c:formatCode>General</c:formatCode>
                <c:ptCount val="34"/>
                <c:pt idx="0">
                  <c:v>1213</c:v>
                </c:pt>
                <c:pt idx="1">
                  <c:v>1215</c:v>
                </c:pt>
                <c:pt idx="2">
                  <c:v>1230</c:v>
                </c:pt>
                <c:pt idx="3">
                  <c:v>1245</c:v>
                </c:pt>
                <c:pt idx="4">
                  <c:v>1260</c:v>
                </c:pt>
                <c:pt idx="5">
                  <c:v>1275</c:v>
                </c:pt>
                <c:pt idx="6">
                  <c:v>1290</c:v>
                </c:pt>
                <c:pt idx="7">
                  <c:v>1305</c:v>
                </c:pt>
                <c:pt idx="8">
                  <c:v>1320</c:v>
                </c:pt>
                <c:pt idx="9">
                  <c:v>1335</c:v>
                </c:pt>
                <c:pt idx="10">
                  <c:v>1350</c:v>
                </c:pt>
                <c:pt idx="11">
                  <c:v>1365</c:v>
                </c:pt>
                <c:pt idx="12">
                  <c:v>1380</c:v>
                </c:pt>
                <c:pt idx="13">
                  <c:v>1395</c:v>
                </c:pt>
                <c:pt idx="14">
                  <c:v>1410</c:v>
                </c:pt>
                <c:pt idx="15">
                  <c:v>1425</c:v>
                </c:pt>
                <c:pt idx="16">
                  <c:v>1440</c:v>
                </c:pt>
                <c:pt idx="17">
                  <c:v>1455</c:v>
                </c:pt>
                <c:pt idx="18">
                  <c:v>1470</c:v>
                </c:pt>
                <c:pt idx="19">
                  <c:v>1485</c:v>
                </c:pt>
                <c:pt idx="20">
                  <c:v>1500</c:v>
                </c:pt>
                <c:pt idx="21">
                  <c:v>1515</c:v>
                </c:pt>
                <c:pt idx="22">
                  <c:v>1530</c:v>
                </c:pt>
                <c:pt idx="23">
                  <c:v>1545</c:v>
                </c:pt>
                <c:pt idx="24">
                  <c:v>1560</c:v>
                </c:pt>
                <c:pt idx="25">
                  <c:v>1575</c:v>
                </c:pt>
                <c:pt idx="26">
                  <c:v>1590</c:v>
                </c:pt>
                <c:pt idx="27">
                  <c:v>1605</c:v>
                </c:pt>
                <c:pt idx="28">
                  <c:v>1620</c:v>
                </c:pt>
                <c:pt idx="29">
                  <c:v>1635</c:v>
                </c:pt>
                <c:pt idx="30">
                  <c:v>1650</c:v>
                </c:pt>
                <c:pt idx="31">
                  <c:v>1665</c:v>
                </c:pt>
                <c:pt idx="32">
                  <c:v>1680</c:v>
                </c:pt>
                <c:pt idx="33">
                  <c:v>1687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567808"/>
        <c:axId val="88569728"/>
      </c:scatterChart>
      <c:valAx>
        <c:axId val="88567808"/>
        <c:scaling>
          <c:orientation val="minMax"/>
          <c:max val="1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X_si</a:t>
                </a:r>
                <a:endParaRPr lang="ko-KR"/>
              </a:p>
            </c:rich>
          </c:tx>
          <c:layout/>
          <c:overlay val="0"/>
        </c:title>
        <c:numFmt formatCode="General" sourceLinked="0"/>
        <c:majorTickMark val="cross"/>
        <c:minorTickMark val="none"/>
        <c:tickLblPos val="nextTo"/>
        <c:crossAx val="88569728"/>
        <c:crosses val="autoZero"/>
        <c:crossBetween val="midCat"/>
      </c:valAx>
      <c:valAx>
        <c:axId val="88569728"/>
        <c:scaling>
          <c:orientation val="minMax"/>
          <c:max val="1750"/>
          <c:min val="900"/>
        </c:scaling>
        <c:delete val="0"/>
        <c:axPos val="l"/>
        <c:numFmt formatCode="#,##0_);[Red]\(#,##0\)" sourceLinked="0"/>
        <c:majorTickMark val="cross"/>
        <c:minorTickMark val="none"/>
        <c:tickLblPos val="nextTo"/>
        <c:crossAx val="8856780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3AD82-5C15-470A-98E0-8B4640037DD8}" type="datetimeFigureOut">
              <a:rPr lang="ko-KR" altLang="en-US" smtClean="0"/>
              <a:t>2012-10-16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AC7A7-1525-4308-8D7B-5FC22369CB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5025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AC7A7-1525-4308-8D7B-5FC22369CB6C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2051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시원한 바다 돌고래 마스터.jpg"/>
          <p:cNvPicPr>
            <a:picLocks noChangeAspect="1"/>
          </p:cNvPicPr>
          <p:nvPr userDrawn="1"/>
        </p:nvPicPr>
        <p:blipFill>
          <a:blip r:embed="rId4" cstate="print">
            <a:lum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시원한 바다 돌고래 표지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66028" y="4708301"/>
            <a:ext cx="43779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b="1" dirty="0" smtClean="0">
                <a:solidFill>
                  <a:schemeClr val="bg1"/>
                </a:solidFill>
              </a:rPr>
              <a:t>신소재공학과</a:t>
            </a:r>
            <a:endParaRPr lang="en-US" altLang="ko-KR" sz="2800" b="1" dirty="0" smtClean="0">
              <a:solidFill>
                <a:schemeClr val="bg1"/>
              </a:solidFill>
            </a:endParaRPr>
          </a:p>
          <a:p>
            <a:pPr algn="r"/>
            <a:r>
              <a:rPr lang="en-US" altLang="ko-KR" sz="2800" b="1" dirty="0" smtClean="0">
                <a:solidFill>
                  <a:schemeClr val="bg1"/>
                </a:solidFill>
              </a:rPr>
              <a:t>20100105</a:t>
            </a:r>
          </a:p>
          <a:p>
            <a:pPr algn="r"/>
            <a:r>
              <a:rPr lang="ko-KR" altLang="en-US" sz="2800" b="1" dirty="0" smtClean="0">
                <a:solidFill>
                  <a:schemeClr val="bg1"/>
                </a:solidFill>
              </a:rPr>
              <a:t>김 경민</a:t>
            </a:r>
            <a:endParaRPr lang="ko-KR" alt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383" y="1700808"/>
            <a:ext cx="75392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400" b="1" dirty="0" smtClean="0"/>
              <a:t>HW#5-Non-linear equation</a:t>
            </a:r>
            <a:endParaRPr lang="ko-KR" alt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39552" y="548680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800" b="1" dirty="0" smtClean="0"/>
              <a:t>문</a:t>
            </a:r>
            <a:r>
              <a:rPr lang="en-US" altLang="ko-KR" sz="4800" b="1" dirty="0" smtClean="0"/>
              <a:t>	</a:t>
            </a:r>
            <a:r>
              <a:rPr lang="ko-KR" altLang="en-US" sz="4800" b="1" dirty="0" smtClean="0"/>
              <a:t>제</a:t>
            </a:r>
            <a:endParaRPr lang="en-US" altLang="ko-KR" sz="4800" b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05009" y="2348880"/>
            <a:ext cx="7999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ko-KR" sz="2400" b="1" dirty="0" smtClean="0"/>
              <a:t>Non-linear equation</a:t>
            </a:r>
            <a:r>
              <a:rPr lang="ko-KR" altLang="en-US" sz="2400" b="1" dirty="0" smtClean="0"/>
              <a:t>의 </a:t>
            </a:r>
            <a:r>
              <a:rPr lang="en-US" altLang="ko-KR" sz="2400" b="1" dirty="0" smtClean="0"/>
              <a:t>solution</a:t>
            </a:r>
            <a:r>
              <a:rPr lang="ko-KR" altLang="en-US" sz="2400" b="1" dirty="0" smtClean="0"/>
              <a:t>을 통한 </a:t>
            </a:r>
            <a:r>
              <a:rPr lang="en-US" altLang="ko-KR" sz="2400" b="1" dirty="0" err="1" smtClean="0"/>
              <a:t>Ge</a:t>
            </a:r>
            <a:r>
              <a:rPr lang="en-US" altLang="ko-KR" sz="2400" b="1" dirty="0" smtClean="0"/>
              <a:t>-Si phase diagram</a:t>
            </a:r>
            <a:r>
              <a:rPr lang="ko-KR" altLang="en-US" sz="2400" b="1" dirty="0" smtClean="0"/>
              <a:t> 그리기</a:t>
            </a:r>
            <a:endParaRPr lang="en-US" altLang="ko-KR" sz="2400" b="1" dirty="0" smtClean="0"/>
          </a:p>
          <a:p>
            <a:endParaRPr lang="en-US" altLang="ko-KR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1" y="548680"/>
            <a:ext cx="27835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b="1" dirty="0" smtClean="0"/>
              <a:t>Principle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9904" y="1700808"/>
            <a:ext cx="5400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/>
              <a:t>Newton’s method</a:t>
            </a:r>
            <a:endParaRPr lang="ko-KR" alt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39904" y="2541676"/>
                <a:ext cx="6646756" cy="581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4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altLang="ko-KR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ko-KR" sz="24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altLang="ko-KR" sz="2400" b="0" i="1" smtClean="0">
                          <a:latin typeface="Cambria Math"/>
                        </a:rPr>
                        <m:t>=</m:t>
                      </m:r>
                      <m:r>
                        <a:rPr lang="en-US" altLang="ko-KR" sz="24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altLang="ko-KR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ko-KR" sz="24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altLang="ko-KR" sz="24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altLang="ko-KR" sz="2400" b="0" i="1" smtClean="0">
                          <a:latin typeface="Cambria Math"/>
                        </a:rPr>
                        <m:t> −</m:t>
                      </m:r>
                      <m:sSup>
                        <m:sSupPr>
                          <m:ctrlPr>
                            <a:rPr lang="en-US" altLang="ko-KR" sz="24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ko-KR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ko-KR" sz="2400" b="0" i="1" smtClean="0">
                                  <a:latin typeface="Cambria Math"/>
                                </a:rPr>
                                <m:t>𝐽</m:t>
                              </m:r>
                              <m:d>
                                <m:dPr>
                                  <m:ctrlPr>
                                    <a:rPr lang="en-US" altLang="ko-KR" sz="24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sz="2400" b="0" i="1" smtClean="0">
                                      <a:latin typeface="Cambria Math"/>
                                    </a:rPr>
                                    <m:t>𝑃</m:t>
                                  </m:r>
                                  <m:d>
                                    <m:dPr>
                                      <m:ctrlPr>
                                        <a:rPr lang="en-US" altLang="ko-KR" sz="2400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ko-KR" sz="2400" b="0" i="1" smtClean="0">
                                          <a:latin typeface="Cambria Math"/>
                                        </a:rPr>
                                        <m:t>𝑘</m:t>
                                      </m:r>
                                      <m:r>
                                        <a:rPr lang="en-US" altLang="ko-KR" sz="2400" b="0" i="1" smtClean="0">
                                          <a:latin typeface="Cambria Math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altLang="ko-KR" sz="2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altLang="ko-KR" sz="2400" b="0" i="1" smtClean="0">
                          <a:latin typeface="Cambria Math"/>
                        </a:rPr>
                        <m:t>𝐹</m:t>
                      </m:r>
                      <m:r>
                        <a:rPr lang="en-US" altLang="ko-KR" sz="2400" b="0" i="1" smtClean="0">
                          <a:latin typeface="Cambria Math"/>
                        </a:rPr>
                        <m:t>(</m:t>
                      </m:r>
                      <m:r>
                        <a:rPr lang="en-US" altLang="ko-KR" sz="24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altLang="ko-KR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ko-KR" sz="24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altLang="ko-KR" sz="24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altLang="ko-KR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ko-KR" alt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904" y="2541676"/>
                <a:ext cx="6646756" cy="58137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39904" y="3659148"/>
                <a:ext cx="1669496" cy="9570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400" b="0" i="1" smtClean="0">
                          <a:latin typeface="Cambria Math"/>
                        </a:rPr>
                        <m:t>𝑃</m:t>
                      </m:r>
                      <m:r>
                        <a:rPr lang="en-US" altLang="ko-KR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ko-KR" sz="24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ko-KR" sz="24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en-US" altLang="ko-KR" sz="24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sSubSup>
                                      <m:sSubSupPr>
                                        <m:ctrlPr>
                                          <a:rPr lang="en-US" altLang="ko-KR" sz="2400" b="0" i="1" smtClean="0"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ko-KR" sz="2400" b="0" i="1" smtClean="0">
                                            <a:latin typeface="Cambria Math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en-US" altLang="ko-KR" sz="2400" b="0" i="1" smtClean="0">
                                            <a:latin typeface="Cambria Math"/>
                                          </a:rPr>
                                          <m:t>𝑙</m:t>
                                        </m:r>
                                      </m:sub>
                                      <m:sup/>
                                    </m:sSubSup>
                                  </m:e>
                                  <m:sup>
                                    <m:r>
                                      <a:rPr lang="en-US" altLang="ko-KR" sz="2400" b="0" i="1" smtClean="0">
                                        <a:latin typeface="Cambria Math"/>
                                      </a:rPr>
                                      <m:t>𝑆𝑖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en-US" altLang="ko-KR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sSubSup>
                                      <m:sSubSupPr>
                                        <m:ctrlPr>
                                          <a:rPr lang="en-US" altLang="ko-KR" sz="2400" i="1"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ko-KR" sz="2400" i="1">
                                            <a:latin typeface="Cambria Math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en-US" altLang="ko-KR" sz="2400" b="0" i="1" smtClean="0">
                                            <a:latin typeface="Cambria Math"/>
                                          </a:rPr>
                                          <m:t>𝑠</m:t>
                                        </m:r>
                                      </m:sub>
                                      <m:sup/>
                                    </m:sSubSup>
                                  </m:e>
                                  <m:sup>
                                    <m:r>
                                      <a:rPr lang="en-US" altLang="ko-KR" sz="2400" i="1">
                                        <a:latin typeface="Cambria Math"/>
                                      </a:rPr>
                                      <m:t>𝑆𝑖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ko-KR" alt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904" y="3659148"/>
                <a:ext cx="1669496" cy="95705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863282" y="3344351"/>
                <a:ext cx="2939716" cy="1796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400" b="0" i="1" smtClean="0">
                          <a:latin typeface="Cambria Math"/>
                        </a:rPr>
                        <m:t>𝐽</m:t>
                      </m:r>
                      <m:r>
                        <a:rPr lang="en-US" altLang="ko-KR" sz="2400" b="0" i="1" smtClean="0">
                          <a:latin typeface="Cambria Math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ko-KR" sz="24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ko-KR" sz="24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altLang="ko-KR" sz="24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brk m:alnAt="7"/>
                                      </m:rPr>
                                      <a:rPr lang="ko-KR" altLang="en-US" sz="2400" b="0" i="1" smtClean="0">
                                        <a:latin typeface="Cambria Math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altLang="ko-KR" sz="2400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ko-KR" sz="2400" b="0" i="1" smtClean="0">
                                            <a:latin typeface="Cambria Math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altLang="ko-KR" sz="2400" b="0" i="1" smtClean="0"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ko-KR" altLang="en-US" sz="2400" b="0" i="1" smtClean="0">
                                        <a:latin typeface="Cambria Math"/>
                                      </a:rPr>
                                      <m:t>𝜕</m:t>
                                    </m:r>
                                    <m:sSup>
                                      <m:sSupPr>
                                        <m:ctrlPr>
                                          <a:rPr lang="en-US" altLang="ko-KR" sz="240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sSubSup>
                                          <m:sSubSupPr>
                                            <m:ctrlPr>
                                              <a:rPr lang="en-US" altLang="ko-KR" sz="2400" i="1">
                                                <a:latin typeface="Cambria Math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ko-KR" sz="2400" i="1">
                                                <a:latin typeface="Cambria Math"/>
                                              </a:rPr>
                                              <m:t>𝑋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2400" i="1">
                                                <a:latin typeface="Cambria Math"/>
                                              </a:rPr>
                                              <m:t>𝑙</m:t>
                                            </m:r>
                                          </m:sub>
                                          <m:sup/>
                                        </m:sSubSup>
                                      </m:e>
                                      <m:sup>
                                        <m:r>
                                          <a:rPr lang="en-US" altLang="ko-KR" sz="2400" i="1">
                                            <a:latin typeface="Cambria Math"/>
                                          </a:rPr>
                                          <m:t>𝑆𝑖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altLang="ko-KR" sz="2400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brk m:alnAt="7"/>
                                      </m:rPr>
                                      <a:rPr lang="ko-KR" altLang="en-US" sz="2400" i="1">
                                        <a:latin typeface="Cambria Math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altLang="ko-KR" sz="24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ko-KR" sz="2400" i="1">
                                            <a:latin typeface="Cambria Math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altLang="ko-KR" sz="2400" i="1"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ko-KR" altLang="en-US" sz="2400" i="1">
                                        <a:latin typeface="Cambria Math"/>
                                      </a:rPr>
                                      <m:t>𝜕</m:t>
                                    </m:r>
                                    <m:sSup>
                                      <m:sSupPr>
                                        <m:ctrlPr>
                                          <a:rPr lang="en-US" altLang="ko-KR" sz="240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sSubSup>
                                          <m:sSubSupPr>
                                            <m:ctrlPr>
                                              <a:rPr lang="en-US" altLang="ko-KR" sz="2400" i="1">
                                                <a:latin typeface="Cambria Math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ko-KR" sz="2400" i="1">
                                                <a:latin typeface="Cambria Math"/>
                                              </a:rPr>
                                              <m:t>𝑋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2400" b="0" i="1" smtClean="0">
                                                <a:latin typeface="Cambria Math"/>
                                              </a:rPr>
                                              <m:t>𝑠</m:t>
                                            </m:r>
                                          </m:sub>
                                          <m:sup/>
                                        </m:sSubSup>
                                      </m:e>
                                      <m:sup>
                                        <m:r>
                                          <a:rPr lang="en-US" altLang="ko-KR" sz="2400" i="1">
                                            <a:latin typeface="Cambria Math"/>
                                          </a:rPr>
                                          <m:t>𝑆𝑖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altLang="ko-KR" sz="2400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brk m:alnAt="7"/>
                                      </m:rPr>
                                      <a:rPr lang="ko-KR" altLang="en-US" sz="2400" i="1">
                                        <a:latin typeface="Cambria Math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altLang="ko-KR" sz="24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ko-KR" sz="2400" i="1">
                                            <a:latin typeface="Cambria Math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altLang="ko-KR" sz="2400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ko-KR" altLang="en-US" sz="2400" i="1">
                                        <a:latin typeface="Cambria Math"/>
                                      </a:rPr>
                                      <m:t>𝜕</m:t>
                                    </m:r>
                                    <m:sSup>
                                      <m:sSupPr>
                                        <m:ctrlPr>
                                          <a:rPr lang="en-US" altLang="ko-KR" sz="240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sSubSup>
                                          <m:sSubSupPr>
                                            <m:ctrlPr>
                                              <a:rPr lang="en-US" altLang="ko-KR" sz="2400" i="1">
                                                <a:latin typeface="Cambria Math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ko-KR" sz="2400" i="1">
                                                <a:latin typeface="Cambria Math"/>
                                              </a:rPr>
                                              <m:t>𝑋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2400" i="1">
                                                <a:latin typeface="Cambria Math"/>
                                              </a:rPr>
                                              <m:t>𝑙</m:t>
                                            </m:r>
                                          </m:sub>
                                          <m:sup/>
                                        </m:sSubSup>
                                      </m:e>
                                      <m:sup>
                                        <m:r>
                                          <a:rPr lang="en-US" altLang="ko-KR" sz="2400" b="0" i="1" smtClean="0">
                                            <a:latin typeface="Cambria Math"/>
                                          </a:rPr>
                                          <m:t>𝐺𝑒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altLang="ko-KR" sz="2400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brk m:alnAt="7"/>
                                      </m:rPr>
                                      <a:rPr lang="ko-KR" altLang="en-US" sz="2400" i="1">
                                        <a:latin typeface="Cambria Math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altLang="ko-KR" sz="24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ko-KR" sz="2400" i="1">
                                            <a:latin typeface="Cambria Math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altLang="ko-KR" sz="2400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ko-KR" altLang="en-US" sz="2400" i="1">
                                        <a:latin typeface="Cambria Math"/>
                                      </a:rPr>
                                      <m:t>𝜕</m:t>
                                    </m:r>
                                    <m:sSup>
                                      <m:sSupPr>
                                        <m:ctrlPr>
                                          <a:rPr lang="en-US" altLang="ko-KR" sz="240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sSubSup>
                                          <m:sSubSupPr>
                                            <m:ctrlPr>
                                              <a:rPr lang="en-US" altLang="ko-KR" sz="2400" i="1">
                                                <a:latin typeface="Cambria Math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ko-KR" sz="2400" i="1">
                                                <a:latin typeface="Cambria Math"/>
                                              </a:rPr>
                                              <m:t>𝑋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2400" b="0" i="1" smtClean="0">
                                                <a:latin typeface="Cambria Math"/>
                                              </a:rPr>
                                              <m:t>𝑠</m:t>
                                            </m:r>
                                          </m:sub>
                                          <m:sup/>
                                        </m:sSubSup>
                                      </m:e>
                                      <m:sup>
                                        <m:r>
                                          <a:rPr lang="en-US" altLang="ko-KR" sz="2400" b="0" i="1" smtClean="0">
                                            <a:latin typeface="Cambria Math"/>
                                          </a:rPr>
                                          <m:t>𝐺𝑒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ko-KR" altLang="en-US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3282" y="3344351"/>
                <a:ext cx="2939716" cy="179651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39551" y="5157192"/>
                <a:ext cx="1397819" cy="11707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400" b="0" i="1" smtClean="0">
                          <a:latin typeface="Cambria Math"/>
                        </a:rPr>
                        <m:t>𝐹</m:t>
                      </m:r>
                      <m:r>
                        <a:rPr lang="en-US" altLang="ko-KR" sz="240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ko-KR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ko-KR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ko-KR" sz="24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2400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ko-KR" sz="2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ko-KR" sz="24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2400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ko-KR" sz="2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ko-KR" altLang="en-US" sz="2400" dirty="0"/>
              </a:p>
              <a:p>
                <a:endParaRPr lang="ko-KR" altLang="en-US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1" y="5157192"/>
                <a:ext cx="1397819" cy="117077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863282" y="5422681"/>
                <a:ext cx="3630417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altLang="ko-KR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ko-KR" sz="2400" b="0" i="1" smtClean="0">
                              <a:latin typeface="Cambria Math"/>
                            </a:rPr>
                            <m:t>𝑋</m:t>
                          </m:r>
                        </m:e>
                      </m:d>
                      <m:r>
                        <a:rPr lang="en-US" altLang="ko-KR" sz="2400" b="0" i="1" smtClean="0">
                          <a:latin typeface="Cambria Math"/>
                        </a:rPr>
                        <m:t>=</m:t>
                      </m:r>
                      <m:r>
                        <a:rPr lang="en-US" altLang="ko-KR" sz="2400" b="0" i="1" smtClean="0">
                          <a:latin typeface="Cambria Math"/>
                          <a:ea typeface="Cambria Math"/>
                        </a:rPr>
                        <m:t>∆</m:t>
                      </m:r>
                      <m:sPre>
                        <m:sPrePr>
                          <m:ctrlPr>
                            <a:rPr lang="en-US" altLang="ko-KR" sz="2400" b="0" i="1" smtClean="0">
                              <a:latin typeface="Cambria Math"/>
                            </a:rPr>
                          </m:ctrlPr>
                        </m:sPrePr>
                        <m:sub/>
                        <m:sup>
                          <m:r>
                            <a:rPr lang="en-US" altLang="ko-KR" sz="2400" b="0" i="1" smtClean="0">
                              <a:latin typeface="Cambria Math"/>
                            </a:rPr>
                            <m:t>𝑜</m:t>
                          </m:r>
                        </m:sup>
                        <m:e>
                          <m:sSup>
                            <m:sSupPr>
                              <m:ctrlPr>
                                <a:rPr lang="en-US" altLang="ko-KR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ko-KR" sz="2400" b="0" i="1" smtClean="0">
                                  <a:latin typeface="Cambria Math"/>
                                </a:rPr>
                                <m:t>𝐺</m:t>
                              </m:r>
                            </m:e>
                            <m:sup>
                              <m:r>
                                <a:rPr lang="en-US" altLang="ko-KR" sz="2400" b="0" i="1" smtClean="0">
                                  <a:latin typeface="Cambria Math"/>
                                </a:rPr>
                                <m:t>𝐿</m:t>
                              </m:r>
                              <m:r>
                                <a:rPr lang="en-US" altLang="ko-KR" sz="2400" b="0" i="1" smtClean="0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altLang="ko-KR" sz="2400" b="0" i="1" smtClean="0">
                                  <a:latin typeface="Cambria Math"/>
                                </a:rPr>
                                <m:t>𝑆</m:t>
                              </m:r>
                            </m:sup>
                          </m:sSup>
                        </m:e>
                      </m:sPre>
                      <m:r>
                        <a:rPr lang="en-US" altLang="ko-KR" sz="2400" b="0" i="1" smtClean="0">
                          <a:latin typeface="Cambria Math"/>
                        </a:rPr>
                        <m:t>+</m:t>
                      </m:r>
                      <m:r>
                        <a:rPr lang="en-US" altLang="ko-KR" sz="2400" b="0" i="1" smtClean="0">
                          <a:latin typeface="Cambria Math"/>
                        </a:rPr>
                        <m:t>𝑅𝑇𝑙𝑛𝑋</m:t>
                      </m:r>
                      <m:r>
                        <a:rPr lang="en-US" altLang="ko-KR" sz="24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ko-KR" alt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3282" y="5422681"/>
                <a:ext cx="3630417" cy="462884"/>
              </a:xfrm>
              <a:prstGeom prst="rect">
                <a:avLst/>
              </a:prstGeom>
              <a:blipFill rotWithShape="1">
                <a:blip r:embed="rId6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262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31" y="640271"/>
            <a:ext cx="6553200" cy="566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모서리가 둥근 직사각형 1"/>
          <p:cNvSpPr/>
          <p:nvPr/>
        </p:nvSpPr>
        <p:spPr>
          <a:xfrm>
            <a:off x="556014" y="2302630"/>
            <a:ext cx="6122363" cy="28083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모서리가 둥근 직사각형 4"/>
          <p:cNvSpPr/>
          <p:nvPr/>
        </p:nvSpPr>
        <p:spPr>
          <a:xfrm>
            <a:off x="2411760" y="1268760"/>
            <a:ext cx="1205435" cy="2160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0" name="그룹 19"/>
          <p:cNvGrpSpPr/>
          <p:nvPr/>
        </p:nvGrpSpPr>
        <p:grpSpPr>
          <a:xfrm>
            <a:off x="513794" y="1376772"/>
            <a:ext cx="8093386" cy="2097186"/>
            <a:chOff x="513794" y="1376772"/>
            <a:chExt cx="8093386" cy="2097186"/>
          </a:xfrm>
        </p:grpSpPr>
        <p:grpSp>
          <p:nvGrpSpPr>
            <p:cNvPr id="11" name="그룹 10"/>
            <p:cNvGrpSpPr/>
            <p:nvPr/>
          </p:nvGrpSpPr>
          <p:grpSpPr>
            <a:xfrm>
              <a:off x="520455" y="1376772"/>
              <a:ext cx="8086725" cy="1354081"/>
              <a:chOff x="520455" y="1376772"/>
              <a:chExt cx="8086725" cy="1354081"/>
            </a:xfrm>
          </p:grpSpPr>
          <p:pic>
            <p:nvPicPr>
              <p:cNvPr id="4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0455" y="1949803"/>
                <a:ext cx="8086725" cy="781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7" name="직선 연결선 6"/>
              <p:cNvCxnSpPr>
                <a:stCxn id="4" idx="0"/>
                <a:endCxn id="5" idx="3"/>
              </p:cNvCxnSpPr>
              <p:nvPr/>
            </p:nvCxnSpPr>
            <p:spPr>
              <a:xfrm flipH="1" flipV="1">
                <a:off x="3617195" y="1376772"/>
                <a:ext cx="946623" cy="573031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모서리가 둥근 직사각형 9"/>
              <p:cNvSpPr/>
              <p:nvPr/>
            </p:nvSpPr>
            <p:spPr>
              <a:xfrm>
                <a:off x="520455" y="1949803"/>
                <a:ext cx="8086725" cy="7810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9" name="그룹 18"/>
            <p:cNvGrpSpPr/>
            <p:nvPr/>
          </p:nvGrpSpPr>
          <p:grpSpPr>
            <a:xfrm>
              <a:off x="513794" y="2877438"/>
              <a:ext cx="3694970" cy="596520"/>
              <a:chOff x="513794" y="2877438"/>
              <a:chExt cx="3694970" cy="596520"/>
            </a:xfrm>
          </p:grpSpPr>
          <p:grpSp>
            <p:nvGrpSpPr>
              <p:cNvPr id="17" name="그룹 16"/>
              <p:cNvGrpSpPr/>
              <p:nvPr/>
            </p:nvGrpSpPr>
            <p:grpSpPr>
              <a:xfrm>
                <a:off x="520455" y="2877438"/>
                <a:ext cx="3448050" cy="512287"/>
                <a:chOff x="520455" y="3323621"/>
                <a:chExt cx="3448050" cy="512287"/>
              </a:xfrm>
            </p:grpSpPr>
            <p:pic>
              <p:nvPicPr>
                <p:cNvPr id="15" name="Picture 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0455" y="3323621"/>
                  <a:ext cx="2428875" cy="1714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6" name="Picture 5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0455" y="3473958"/>
                  <a:ext cx="3448050" cy="3619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sp>
            <p:nvSpPr>
              <p:cNvPr id="18" name="모서리가 둥근 직사각형 17"/>
              <p:cNvSpPr/>
              <p:nvPr/>
            </p:nvSpPr>
            <p:spPr>
              <a:xfrm>
                <a:off x="513794" y="2877438"/>
                <a:ext cx="3694970" cy="59652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389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33155"/>
            <a:ext cx="2181225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34" y="1556792"/>
            <a:ext cx="14287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34" y="2348880"/>
            <a:ext cx="3333750" cy="430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33155"/>
            <a:ext cx="314325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499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548680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800" b="1" dirty="0" smtClean="0"/>
              <a:t>결</a:t>
            </a:r>
            <a:r>
              <a:rPr lang="en-US" altLang="ko-KR" sz="4800" b="1" dirty="0" smtClean="0"/>
              <a:t>	</a:t>
            </a:r>
            <a:r>
              <a:rPr lang="ko-KR" altLang="en-US" sz="4800" b="1" dirty="0" smtClean="0"/>
              <a:t>과</a:t>
            </a:r>
            <a:endParaRPr lang="en-US" altLang="ko-KR" sz="4800" b="1" dirty="0" smtClean="0"/>
          </a:p>
        </p:txBody>
      </p:sp>
      <p:graphicFrame>
        <p:nvGraphicFramePr>
          <p:cNvPr id="9" name="차트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6570449"/>
              </p:ext>
            </p:extLst>
          </p:nvPr>
        </p:nvGraphicFramePr>
        <p:xfrm>
          <a:off x="683568" y="1419951"/>
          <a:ext cx="4762501" cy="4071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6" name="그룹 15"/>
          <p:cNvGrpSpPr/>
          <p:nvPr/>
        </p:nvGrpSpPr>
        <p:grpSpPr>
          <a:xfrm>
            <a:off x="5456681" y="2046396"/>
            <a:ext cx="3009157" cy="918974"/>
            <a:chOff x="5456681" y="1763524"/>
            <a:chExt cx="3009157" cy="918974"/>
          </a:xfrm>
        </p:grpSpPr>
        <p:sp>
          <p:nvSpPr>
            <p:cNvPr id="2" name="직사각형 1"/>
            <p:cNvSpPr/>
            <p:nvPr/>
          </p:nvSpPr>
          <p:spPr>
            <a:xfrm>
              <a:off x="5463093" y="2132856"/>
              <a:ext cx="2860078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r>
                <a:rPr lang="es-ES" altLang="en-US" sz="1100" dirty="0"/>
                <a:t>y = 261.76x</a:t>
              </a:r>
              <a:r>
                <a:rPr lang="es-ES" altLang="en-US" sz="1100" baseline="30000" dirty="0"/>
                <a:t>3</a:t>
              </a:r>
              <a:r>
                <a:rPr lang="es-ES" altLang="en-US" sz="1100" dirty="0"/>
                <a:t> - 632.75x</a:t>
              </a:r>
              <a:r>
                <a:rPr lang="es-ES" altLang="en-US" sz="1100" baseline="30000" dirty="0"/>
                <a:t>2</a:t>
              </a:r>
              <a:r>
                <a:rPr lang="es-ES" altLang="en-US" sz="1100" dirty="0"/>
                <a:t> + 844.66x + 1216</a:t>
              </a: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5456681" y="2420888"/>
              <a:ext cx="3009157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r>
                <a:rPr lang="es-ES" altLang="en-US" sz="1100" dirty="0"/>
                <a:t>y = 154.67x</a:t>
              </a:r>
              <a:r>
                <a:rPr lang="es-ES" altLang="en-US" sz="1100" baseline="30000" dirty="0"/>
                <a:t>3</a:t>
              </a:r>
              <a:r>
                <a:rPr lang="es-ES" altLang="en-US" sz="1100" dirty="0"/>
                <a:t> + 57.678x</a:t>
              </a:r>
              <a:r>
                <a:rPr lang="es-ES" altLang="en-US" sz="1100" baseline="30000" dirty="0"/>
                <a:t>2</a:t>
              </a:r>
              <a:r>
                <a:rPr lang="es-ES" altLang="en-US" sz="1100" dirty="0"/>
                <a:t> + 262.83x + 1211.3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63093" y="1763524"/>
              <a:ext cx="24256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dirty="0" smtClean="0"/>
                <a:t>구한 그래프의 추세선</a:t>
              </a:r>
              <a:endParaRPr lang="ko-KR" altLang="en-US" dirty="0"/>
            </a:p>
          </p:txBody>
        </p:sp>
      </p:grpSp>
      <p:grpSp>
        <p:nvGrpSpPr>
          <p:cNvPr id="15" name="그룹 14"/>
          <p:cNvGrpSpPr/>
          <p:nvPr/>
        </p:nvGrpSpPr>
        <p:grpSpPr>
          <a:xfrm>
            <a:off x="5456681" y="3425722"/>
            <a:ext cx="3009157" cy="933072"/>
            <a:chOff x="5456681" y="2829546"/>
            <a:chExt cx="3009157" cy="933072"/>
          </a:xfrm>
        </p:grpSpPr>
        <p:sp>
          <p:nvSpPr>
            <p:cNvPr id="8" name="직사각형 7"/>
            <p:cNvSpPr/>
            <p:nvPr/>
          </p:nvSpPr>
          <p:spPr>
            <a:xfrm>
              <a:off x="5459086" y="3198878"/>
              <a:ext cx="296747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r>
                <a:rPr lang="en-US" altLang="en-US" sz="1100" dirty="0" smtClean="0"/>
                <a:t>y = 244.21x</a:t>
              </a:r>
              <a:r>
                <a:rPr lang="en-US" altLang="en-US" sz="1100" baseline="30000" dirty="0" smtClean="0"/>
                <a:t>3</a:t>
              </a:r>
              <a:r>
                <a:rPr lang="en-US" altLang="en-US" sz="1100" dirty="0" smtClean="0"/>
                <a:t> - 608.01x</a:t>
              </a:r>
              <a:r>
                <a:rPr lang="en-US" altLang="en-US" sz="1100" baseline="30000" dirty="0" smtClean="0"/>
                <a:t>2</a:t>
              </a:r>
              <a:r>
                <a:rPr lang="en-US" altLang="en-US" sz="1100" dirty="0" smtClean="0"/>
                <a:t> + 835.24x + 1216.8</a:t>
              </a:r>
              <a:endParaRPr lang="en-US" altLang="en-US" sz="1100" dirty="0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5456681" y="3501008"/>
              <a:ext cx="3009157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r>
                <a:rPr lang="en-US" altLang="en-US" sz="1100" dirty="0"/>
                <a:t>y = 155.61x</a:t>
              </a:r>
              <a:r>
                <a:rPr lang="en-US" altLang="en-US" sz="1100" baseline="30000" dirty="0"/>
                <a:t>3</a:t>
              </a:r>
              <a:r>
                <a:rPr lang="en-US" altLang="en-US" sz="1100" dirty="0"/>
                <a:t> + 55.903x</a:t>
              </a:r>
              <a:r>
                <a:rPr lang="en-US" altLang="en-US" sz="1100" baseline="30000" dirty="0"/>
                <a:t>2</a:t>
              </a:r>
              <a:r>
                <a:rPr lang="en-US" altLang="en-US" sz="1100" dirty="0"/>
                <a:t> + 264.13x + 1210.9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56681" y="2829546"/>
              <a:ext cx="24256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dirty="0" smtClean="0"/>
                <a:t>정답 그래프의 추세선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0842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5448300" cy="477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137480"/>
            <a:ext cx="73723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720" y="5240315"/>
            <a:ext cx="324802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아래쪽 화살표 2"/>
          <p:cNvSpPr/>
          <p:nvPr/>
        </p:nvSpPr>
        <p:spPr>
          <a:xfrm>
            <a:off x="1907704" y="5583215"/>
            <a:ext cx="360040" cy="5542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3851920" y="5240315"/>
            <a:ext cx="41376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함수를 인수로 하면 함수 형태가 아닌 </a:t>
            </a:r>
            <a:endParaRPr lang="en-US" altLang="ko-KR" dirty="0" smtClean="0"/>
          </a:p>
          <a:p>
            <a:r>
              <a:rPr lang="ko-KR" altLang="en-US" dirty="0" smtClean="0"/>
              <a:t>함수 값을 받는다</a:t>
            </a:r>
            <a:r>
              <a:rPr lang="en-US" altLang="ko-KR" dirty="0" smtClean="0"/>
              <a:t>. -&gt;</a:t>
            </a:r>
            <a:r>
              <a:rPr lang="ko-KR" altLang="en-US" dirty="0" smtClean="0"/>
              <a:t>오류 해결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05709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210</Words>
  <Application>Microsoft Office PowerPoint</Application>
  <PresentationFormat>화면 슬라이드 쇼(4:3)</PresentationFormat>
  <Paragraphs>25</Paragraphs>
  <Slides>7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Your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Your Name</dc:creator>
  <cp:lastModifiedBy>KimKM</cp:lastModifiedBy>
  <cp:revision>46</cp:revision>
  <dcterms:created xsi:type="dcterms:W3CDTF">2012-07-03T11:28:12Z</dcterms:created>
  <dcterms:modified xsi:type="dcterms:W3CDTF">2012-10-15T15:59:35Z</dcterms:modified>
</cp:coreProperties>
</file>