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73" r:id="rId5"/>
    <p:sldId id="272" r:id="rId6"/>
    <p:sldId id="27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C20"/>
    <a:srgbClr val="F90505"/>
    <a:srgbClr val="FEC200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>
        <p:scale>
          <a:sx n="66" d="100"/>
          <a:sy n="66" d="100"/>
        </p:scale>
        <p:origin x="702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61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33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10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877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444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7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42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24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86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43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6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9AE7-508A-4BA7-B5BB-05372CCDBC3D}" type="datetimeFigureOut">
              <a:rPr lang="ko-KR" altLang="en-US" smtClean="0"/>
              <a:pPr/>
              <a:t>2013-10-21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18B0-632E-4A54-8CF2-3AF4BB3CEB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51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132347" y="108284"/>
            <a:ext cx="11935327" cy="66414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"/>
          <p:cNvSpPr>
            <a:spLocks noGrp="1"/>
          </p:cNvSpPr>
          <p:nvPr>
            <p:ph type="ctrTitle"/>
          </p:nvPr>
        </p:nvSpPr>
        <p:spPr>
          <a:xfrm>
            <a:off x="1487906" y="364374"/>
            <a:ext cx="9144000" cy="935037"/>
          </a:xfrm>
        </p:spPr>
        <p:txBody>
          <a:bodyPr>
            <a:normAutofit/>
          </a:bodyPr>
          <a:lstStyle/>
          <a:p>
            <a:r>
              <a:rPr lang="ko-KR" altLang="en-US" sz="44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재료수치해석 </a:t>
            </a:r>
            <a:r>
              <a:rPr lang="en-US" altLang="ko-KR" sz="4400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hw6</a:t>
            </a:r>
            <a:endParaRPr lang="ko-KR" altLang="en-US" sz="4400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324853" y="1431758"/>
            <a:ext cx="11634536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부제목 2"/>
          <p:cNvSpPr>
            <a:spLocks noGrp="1"/>
          </p:cNvSpPr>
          <p:nvPr>
            <p:ph type="subTitle" idx="1"/>
          </p:nvPr>
        </p:nvSpPr>
        <p:spPr>
          <a:xfrm>
            <a:off x="9260301" y="6267032"/>
            <a:ext cx="2963779" cy="548857"/>
          </a:xfrm>
        </p:spPr>
        <p:txBody>
          <a:bodyPr/>
          <a:lstStyle/>
          <a:p>
            <a:r>
              <a:rPr lang="en-US" altLang="ko-KR" smtClean="0">
                <a:latin typeface="HY궁서B" panose="02030600000101010101" pitchFamily="18" charset="-127"/>
                <a:ea typeface="HY궁서B" panose="02030600000101010101" pitchFamily="18" charset="-127"/>
              </a:rPr>
              <a:t>20100098 </a:t>
            </a:r>
            <a:r>
              <a:rPr lang="ko-KR" altLang="en-US" dirty="0" smtClean="0">
                <a:latin typeface="HY궁서B" panose="02030600000101010101" pitchFamily="18" charset="-127"/>
                <a:ea typeface="HY궁서B" panose="02030600000101010101" pitchFamily="18" charset="-127"/>
              </a:rPr>
              <a:t>최원미</a:t>
            </a:r>
            <a:endParaRPr lang="ko-KR" altLang="en-US" dirty="0">
              <a:latin typeface="HY궁서B" panose="02030600000101010101" pitchFamily="18" charset="-127"/>
              <a:ea typeface="HY궁서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38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아래쪽 화살표 9"/>
          <p:cNvSpPr/>
          <p:nvPr/>
        </p:nvSpPr>
        <p:spPr>
          <a:xfrm>
            <a:off x="9960439" y="4591689"/>
            <a:ext cx="188048" cy="78189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133030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question,</a:t>
            </a:r>
            <a:endParaRPr lang="en-US" altLang="ko-KR" sz="1600" dirty="0" smtClean="0"/>
          </a:p>
        </p:txBody>
      </p:sp>
      <p:cxnSp>
        <p:nvCxnSpPr>
          <p:cNvPr id="40" name="직선 연결선 39"/>
          <p:cNvCxnSpPr/>
          <p:nvPr/>
        </p:nvCxnSpPr>
        <p:spPr>
          <a:xfrm>
            <a:off x="133030" y="3659286"/>
            <a:ext cx="111525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l="646" r="1" b="35680"/>
          <a:stretch/>
        </p:blipFill>
        <p:spPr>
          <a:xfrm>
            <a:off x="2670629" y="929646"/>
            <a:ext cx="6577065" cy="2481212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088" y="4272858"/>
            <a:ext cx="2805350" cy="336642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5709325" y="3659286"/>
            <a:ext cx="0" cy="3011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0474" y="3718861"/>
            <a:ext cx="2314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6"/>
                </a:solidFill>
              </a:rPr>
              <a:t>Enthalpy of mixing</a:t>
            </a:r>
            <a:endParaRPr lang="ko-KR" altLang="en-US" sz="1600" dirty="0">
              <a:solidFill>
                <a:schemeClr val="accent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56769" y="3718861"/>
            <a:ext cx="2314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6"/>
                </a:solidFill>
              </a:rPr>
              <a:t>Activity</a:t>
            </a:r>
            <a:endParaRPr lang="ko-KR" altLang="en-US" sz="1600" dirty="0">
              <a:solidFill>
                <a:schemeClr val="accent6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088" y="4900550"/>
            <a:ext cx="2627086" cy="6450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47681" y="4826792"/>
            <a:ext cx="2002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solidFill>
                  <a:schemeClr val="accent2"/>
                </a:solidFill>
              </a:rPr>
              <a:t>비선형방정식의 선형화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4256" y="4148904"/>
            <a:ext cx="3960582" cy="816388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4256" y="5165091"/>
            <a:ext cx="2133600" cy="552450"/>
          </a:xfrm>
          <a:prstGeom prst="rect">
            <a:avLst/>
          </a:prstGeom>
        </p:spPr>
      </p:pic>
      <p:sp>
        <p:nvSpPr>
          <p:cNvPr id="24" name="아래쪽 화살표 23"/>
          <p:cNvSpPr/>
          <p:nvPr/>
        </p:nvSpPr>
        <p:spPr>
          <a:xfrm>
            <a:off x="3366196" y="4526947"/>
            <a:ext cx="188048" cy="78189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3353438" y="4762050"/>
            <a:ext cx="2002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solidFill>
                  <a:schemeClr val="accent2"/>
                </a:solidFill>
              </a:rPr>
              <a:t>비선형방정식의 선형화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88114" y="6108443"/>
            <a:ext cx="38462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Linear regression !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6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469922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80474" y="195337"/>
            <a:ext cx="2317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code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,</a:t>
            </a:r>
            <a:endParaRPr lang="en-US" altLang="ko-KR" sz="16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5408535" y="749334"/>
            <a:ext cx="0" cy="5940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266" y="1831307"/>
            <a:ext cx="3971925" cy="3219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50903" y="762493"/>
            <a:ext cx="2292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accent6"/>
                </a:solidFill>
              </a:rPr>
              <a:t>Main function</a:t>
            </a:r>
            <a:endParaRPr lang="ko-KR" altLang="en-US" sz="1400" dirty="0">
              <a:solidFill>
                <a:schemeClr val="accent6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327206" y="1835806"/>
            <a:ext cx="994888" cy="137373"/>
          </a:xfrm>
          <a:prstGeom prst="rect">
            <a:avLst/>
          </a:prstGeom>
          <a:solidFill>
            <a:srgbClr val="04AC2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1327206" y="2003993"/>
            <a:ext cx="994888" cy="137373"/>
          </a:xfrm>
          <a:prstGeom prst="rect">
            <a:avLst/>
          </a:prstGeom>
          <a:solidFill>
            <a:schemeClr val="accent1">
              <a:lumMod val="75000"/>
              <a:alpha val="2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3"/>
          <a:srcRect t="26852"/>
          <a:stretch/>
        </p:blipFill>
        <p:spPr>
          <a:xfrm>
            <a:off x="5815122" y="1422396"/>
            <a:ext cx="4724400" cy="3790210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8664" y="5212606"/>
            <a:ext cx="3209925" cy="1047750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8664" y="1257832"/>
            <a:ext cx="3486150" cy="152400"/>
          </a:xfrm>
          <a:prstGeom prst="rect">
            <a:avLst/>
          </a:prstGeom>
        </p:spPr>
      </p:pic>
      <p:sp>
        <p:nvSpPr>
          <p:cNvPr id="23" name="직사각형 22"/>
          <p:cNvSpPr/>
          <p:nvPr/>
        </p:nvSpPr>
        <p:spPr>
          <a:xfrm>
            <a:off x="5815122" y="1265345"/>
            <a:ext cx="3415964" cy="144887"/>
          </a:xfrm>
          <a:prstGeom prst="rect">
            <a:avLst/>
          </a:prstGeom>
          <a:solidFill>
            <a:srgbClr val="04AC2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 rotWithShape="1">
          <a:blip r:embed="rId6"/>
          <a:srcRect l="44631" b="55080"/>
          <a:stretch/>
        </p:blipFill>
        <p:spPr>
          <a:xfrm>
            <a:off x="9241633" y="1950190"/>
            <a:ext cx="1777303" cy="222061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9899644" y="823893"/>
            <a:ext cx="2292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accent6"/>
                </a:solidFill>
              </a:rPr>
              <a:t>Subroutine</a:t>
            </a:r>
            <a:endParaRPr lang="ko-KR" altLang="en-US" sz="1400" dirty="0">
              <a:solidFill>
                <a:schemeClr val="accent6"/>
              </a:solidFill>
            </a:endParaRP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58746" y="4281888"/>
            <a:ext cx="1743075" cy="561975"/>
          </a:xfrm>
          <a:prstGeom prst="rect">
            <a:avLst/>
          </a:prstGeom>
        </p:spPr>
      </p:pic>
      <p:sp>
        <p:nvSpPr>
          <p:cNvPr id="26" name="모서리가 둥근 직사각형 25"/>
          <p:cNvSpPr/>
          <p:nvPr/>
        </p:nvSpPr>
        <p:spPr>
          <a:xfrm>
            <a:off x="8998168" y="1743252"/>
            <a:ext cx="2264229" cy="317862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68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469922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연결선 4"/>
          <p:cNvCxnSpPr/>
          <p:nvPr/>
        </p:nvCxnSpPr>
        <p:spPr>
          <a:xfrm>
            <a:off x="5394021" y="749334"/>
            <a:ext cx="0" cy="5940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266" y="1831307"/>
            <a:ext cx="3971925" cy="3219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50903" y="762493"/>
            <a:ext cx="2292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accent6"/>
                </a:solidFill>
              </a:rPr>
              <a:t>Main function</a:t>
            </a:r>
            <a:endParaRPr lang="ko-KR" altLang="en-US" sz="1400" dirty="0">
              <a:solidFill>
                <a:schemeClr val="accent6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226" y="1193387"/>
            <a:ext cx="3267075" cy="161925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6484" y="1346037"/>
            <a:ext cx="4286250" cy="503872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5819309" y="1190523"/>
            <a:ext cx="3310177" cy="164789"/>
          </a:xfrm>
          <a:prstGeom prst="rect">
            <a:avLst/>
          </a:prstGeom>
          <a:solidFill>
            <a:schemeClr val="accent1">
              <a:lumMod val="75000"/>
              <a:alpha val="2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1339239" y="1987455"/>
            <a:ext cx="983048" cy="131632"/>
          </a:xfrm>
          <a:prstGeom prst="rect">
            <a:avLst/>
          </a:prstGeom>
          <a:solidFill>
            <a:schemeClr val="accent1">
              <a:lumMod val="75000"/>
              <a:alpha val="2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80474" y="195337"/>
            <a:ext cx="2317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code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,</a:t>
            </a:r>
            <a:endParaRPr lang="en-US" altLang="ko-KR" sz="1600" dirty="0" smtClean="0"/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 rotWithShape="1">
          <a:blip r:embed="rId5"/>
          <a:srcRect t="2" r="57630" b="56863"/>
          <a:stretch/>
        </p:blipFill>
        <p:spPr>
          <a:xfrm>
            <a:off x="9501604" y="1538017"/>
            <a:ext cx="1360050" cy="213242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9899644" y="823893"/>
            <a:ext cx="2292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accent6"/>
                </a:solidFill>
              </a:rPr>
              <a:t>Subroutine</a:t>
            </a:r>
            <a:endParaRPr lang="ko-KR" altLang="en-US" sz="1400" dirty="0">
              <a:solidFill>
                <a:schemeClr val="accent6"/>
              </a:solidFill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33966" y="3829258"/>
            <a:ext cx="1743075" cy="561975"/>
          </a:xfrm>
          <a:prstGeom prst="rect">
            <a:avLst/>
          </a:prstGeom>
        </p:spPr>
      </p:pic>
      <p:sp>
        <p:nvSpPr>
          <p:cNvPr id="29" name="모서리가 둥근 직사각형 28"/>
          <p:cNvSpPr/>
          <p:nvPr/>
        </p:nvSpPr>
        <p:spPr>
          <a:xfrm>
            <a:off x="9085301" y="1407437"/>
            <a:ext cx="2264229" cy="317862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06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469922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연결선 4"/>
          <p:cNvCxnSpPr/>
          <p:nvPr/>
        </p:nvCxnSpPr>
        <p:spPr>
          <a:xfrm>
            <a:off x="5408535" y="749334"/>
            <a:ext cx="0" cy="5940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266" y="1831307"/>
            <a:ext cx="3971925" cy="3219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50903" y="762493"/>
            <a:ext cx="2292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accent6"/>
                </a:solidFill>
              </a:rPr>
              <a:t>Main function</a:t>
            </a:r>
            <a:endParaRPr lang="ko-KR" altLang="en-US" sz="1400" dirty="0">
              <a:solidFill>
                <a:schemeClr val="accent6"/>
              </a:solidFill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674" y="1821782"/>
            <a:ext cx="5981700" cy="32385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899644" y="823893"/>
            <a:ext cx="2292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accent6"/>
                </a:solidFill>
              </a:rPr>
              <a:t>Subroutine</a:t>
            </a:r>
            <a:endParaRPr lang="ko-KR" altLang="en-US" sz="1400" dirty="0">
              <a:solidFill>
                <a:schemeClr val="accent6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339238" y="2141621"/>
            <a:ext cx="345183" cy="276726"/>
          </a:xfrm>
          <a:prstGeom prst="rect">
            <a:avLst/>
          </a:prstGeom>
          <a:solidFill>
            <a:srgbClr val="FEC2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5568814" y="1809750"/>
            <a:ext cx="2035144" cy="175461"/>
          </a:xfrm>
          <a:prstGeom prst="rect">
            <a:avLst/>
          </a:prstGeom>
          <a:solidFill>
            <a:srgbClr val="FEC2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1327206" y="2451935"/>
            <a:ext cx="658005" cy="276726"/>
          </a:xfrm>
          <a:prstGeom prst="rect">
            <a:avLst/>
          </a:prstGeom>
          <a:solidFill>
            <a:srgbClr val="F90505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5596895" y="3831556"/>
            <a:ext cx="2620673" cy="150897"/>
          </a:xfrm>
          <a:prstGeom prst="rect">
            <a:avLst/>
          </a:prstGeom>
          <a:solidFill>
            <a:srgbClr val="F90505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80474" y="195337"/>
            <a:ext cx="2317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code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,</a:t>
            </a: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35971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343" y="3974986"/>
            <a:ext cx="4383314" cy="263141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80474" y="195337"/>
            <a:ext cx="2317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result,</a:t>
            </a:r>
            <a:endParaRPr lang="en-US" altLang="ko-KR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789426" y="4540909"/>
            <a:ext cx="2526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Enthalpy of mixing</a:t>
            </a:r>
            <a:endParaRPr lang="ko-KR" alt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9978111" y="6049984"/>
            <a:ext cx="2526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Activity</a:t>
            </a:r>
            <a:endParaRPr lang="ko-KR" altLang="en-US" sz="12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747" y="737979"/>
            <a:ext cx="7067536" cy="20878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237340" y="3114717"/>
                <a:ext cx="1041400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ko-KR" altLang="en-US" i="1" smtClean="0">
                          <a:latin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ko-KR" altLang="en-US" i="1">
                          <a:latin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ko-KR" altLang="en-US" i="1">
                          <a:latin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</m:sSup>
                    </m:oMath>
                  </m:oMathPara>
                </a14:m>
                <a:endParaRPr lang="en-US" altLang="ko-KR" dirty="0" smtClean="0"/>
              </a:p>
              <a:p>
                <a:r>
                  <a:rPr lang="en-US" altLang="ko-KR" dirty="0" smtClean="0"/>
                  <a:t>  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=(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14894.23−7.99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4794.93+0.011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𝑇𝑘</m:t>
                        </m:r>
                      </m:sub>
                    </m:sSub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𝑇𝑘</m:t>
                            </m:r>
                          </m:sub>
                        </m:sSub>
                      </m:e>
                    </m:d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altLang="ko-KR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𝑇𝑘</m:t>
                            </m:r>
                          </m:sub>
                        </m:sSub>
                      </m:e>
                    </m:d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𝑇𝑘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𝑙𝑛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𝑇𝑘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340" y="3114717"/>
                <a:ext cx="10414005" cy="553998"/>
              </a:xfrm>
              <a:prstGeom prst="rect">
                <a:avLst/>
              </a:prstGeom>
              <a:blipFill rotWithShape="0">
                <a:blip r:embed="rId4"/>
                <a:stretch>
                  <a:fillRect l="-820" b="-1868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그림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7264" y="1294981"/>
            <a:ext cx="3351880" cy="97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5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39</Words>
  <Application>Microsoft Office PowerPoint</Application>
  <PresentationFormat>와이드스크린</PresentationFormat>
  <Paragraphs>22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HY궁서B</vt:lpstr>
      <vt:lpstr>맑은 고딕</vt:lpstr>
      <vt:lpstr>Arial</vt:lpstr>
      <vt:lpstr>Cambria Math</vt:lpstr>
      <vt:lpstr>Office 테마</vt:lpstr>
      <vt:lpstr>재료수치해석 hw6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최원미</dc:creator>
  <cp:lastModifiedBy>최원미</cp:lastModifiedBy>
  <cp:revision>62</cp:revision>
  <dcterms:created xsi:type="dcterms:W3CDTF">2013-09-04T08:32:59Z</dcterms:created>
  <dcterms:modified xsi:type="dcterms:W3CDTF">2013-10-21T14:35:43Z</dcterms:modified>
</cp:coreProperties>
</file>