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56" r:id="rId2"/>
    <p:sldId id="257" r:id="rId3"/>
    <p:sldId id="264" r:id="rId4"/>
    <p:sldId id="267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5A6E-F7EF-4D4C-838B-9B3A82DEE410}" type="datetimeFigureOut">
              <a:rPr lang="ko-KR" altLang="en-US" smtClean="0"/>
              <a:t>2015-03-16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937A-B066-4789-B002-DB031ECD8A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166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5A6E-F7EF-4D4C-838B-9B3A82DEE410}" type="datetimeFigureOut">
              <a:rPr lang="ko-KR" altLang="en-US" smtClean="0"/>
              <a:t>2015-03-16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937A-B066-4789-B002-DB031ECD8A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693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5A6E-F7EF-4D4C-838B-9B3A82DEE410}" type="datetimeFigureOut">
              <a:rPr lang="ko-KR" altLang="en-US" smtClean="0"/>
              <a:t>2015-03-16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937A-B066-4789-B002-DB031ECD8A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747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5A6E-F7EF-4D4C-838B-9B3A82DEE410}" type="datetimeFigureOut">
              <a:rPr lang="ko-KR" altLang="en-US" smtClean="0"/>
              <a:t>2015-03-16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937A-B066-4789-B002-DB031ECD8A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753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5A6E-F7EF-4D4C-838B-9B3A82DEE410}" type="datetimeFigureOut">
              <a:rPr lang="ko-KR" altLang="en-US" smtClean="0"/>
              <a:t>2015-03-16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937A-B066-4789-B002-DB031ECD8A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793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5A6E-F7EF-4D4C-838B-9B3A82DEE410}" type="datetimeFigureOut">
              <a:rPr lang="ko-KR" altLang="en-US" smtClean="0"/>
              <a:t>2015-03-16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937A-B066-4789-B002-DB031ECD8A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801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5A6E-F7EF-4D4C-838B-9B3A82DEE410}" type="datetimeFigureOut">
              <a:rPr lang="ko-KR" altLang="en-US" smtClean="0"/>
              <a:t>2015-03-16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937A-B066-4789-B002-DB031ECD8A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6102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5A6E-F7EF-4D4C-838B-9B3A82DEE410}" type="datetimeFigureOut">
              <a:rPr lang="ko-KR" altLang="en-US" smtClean="0"/>
              <a:t>2015-03-16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937A-B066-4789-B002-DB031ECD8A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3716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5A6E-F7EF-4D4C-838B-9B3A82DEE410}" type="datetimeFigureOut">
              <a:rPr lang="ko-KR" altLang="en-US" smtClean="0"/>
              <a:t>2015-03-16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937A-B066-4789-B002-DB031ECD8A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559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5A6E-F7EF-4D4C-838B-9B3A82DEE410}" type="datetimeFigureOut">
              <a:rPr lang="ko-KR" altLang="en-US" smtClean="0"/>
              <a:t>2015-03-16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937A-B066-4789-B002-DB031ECD8A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141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5A6E-F7EF-4D4C-838B-9B3A82DEE410}" type="datetimeFigureOut">
              <a:rPr lang="ko-KR" altLang="en-US" smtClean="0"/>
              <a:t>2015-03-16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F937A-B066-4789-B002-DB031ECD8A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676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15A6E-F7EF-4D4C-838B-9B3A82DEE410}" type="datetimeFigureOut">
              <a:rPr lang="ko-KR" altLang="en-US" smtClean="0"/>
              <a:t>2015-03-16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F937A-B066-4789-B002-DB031ECD8A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70003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1076459"/>
          </a:xfrm>
        </p:spPr>
        <p:txBody>
          <a:bodyPr>
            <a:noAutofit/>
          </a:bodyPr>
          <a:lstStyle/>
          <a:p>
            <a:r>
              <a:rPr lang="en-US" altLang="ko-KR" dirty="0" smtClean="0">
                <a:latin typeface="Imprint MT Shadow" panose="04020605060303030202" pitchFamily="82" charset="0"/>
                <a:ea typeface="MD개성체" panose="02020603020101020101" pitchFamily="18" charset="-127"/>
              </a:rPr>
              <a:t/>
            </a:r>
            <a:br>
              <a:rPr lang="en-US" altLang="ko-KR" dirty="0" smtClean="0">
                <a:latin typeface="Imprint MT Shadow" panose="04020605060303030202" pitchFamily="82" charset="0"/>
                <a:ea typeface="MD개성체" panose="02020603020101020101" pitchFamily="18" charset="-127"/>
              </a:rPr>
            </a:br>
            <a:r>
              <a:rPr lang="en-US" altLang="ko-KR" dirty="0" smtClean="0">
                <a:latin typeface="Imprint MT Shadow" panose="04020605060303030202" pitchFamily="82" charset="0"/>
                <a:ea typeface="MD개성체" panose="02020603020101020101" pitchFamily="18" charset="-127"/>
              </a:rPr>
              <a:t>HW1 &amp; HW2</a:t>
            </a:r>
            <a:endParaRPr lang="ko-KR" altLang="en-US" dirty="0">
              <a:latin typeface="Imprint MT Shadow" panose="04020605060303030202" pitchFamily="82" charset="0"/>
              <a:ea typeface="MD개성체" panose="0202060302010102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/>
                </a:solidFill>
                <a:latin typeface="Imprint MT Shadow" panose="04020605060303030202" pitchFamily="82" charset="0"/>
              </a:rPr>
              <a:t>2015. 03.17</a:t>
            </a:r>
          </a:p>
          <a:p>
            <a:pPr algn="r"/>
            <a:r>
              <a:rPr lang="en-US" altLang="ko-KR" sz="3200" b="1" dirty="0" smtClean="0">
                <a:solidFill>
                  <a:schemeClr val="tx1"/>
                </a:solidFill>
                <a:latin typeface="Imprint MT Shadow" panose="04020605060303030202" pitchFamily="82" charset="0"/>
              </a:rPr>
              <a:t>20100366 Won-Tae Lee</a:t>
            </a:r>
            <a:endParaRPr lang="ko-KR" altLang="en-US" sz="3200" b="1" dirty="0">
              <a:solidFill>
                <a:schemeClr val="tx1"/>
              </a:solidFill>
              <a:latin typeface="Imprint MT Shadow" panose="04020605060303030202" pitchFamily="82" charset="0"/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154955" y="3063808"/>
            <a:ext cx="8825658" cy="10764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ko-KR" altLang="en-US" dirty="0">
              <a:latin typeface="Imprint MT Shadow" panose="04020605060303030202" pitchFamily="82" charset="0"/>
              <a:ea typeface="MD개성체" panose="02020603020101020101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48629" y="724245"/>
            <a:ext cx="38460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 smtClean="0">
                <a:latin typeface="Imprint MT Shadow" panose="04020605060303030202" pitchFamily="82" charset="0"/>
                <a:ea typeface="MD개성체" panose="02020603020101020101" pitchFamily="18" charset="-127"/>
              </a:rPr>
              <a:t>[AMSE318] Numerical Methods 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5952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그림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7117" y="2322308"/>
            <a:ext cx="2839322" cy="3546629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5400" b="1" dirty="0" smtClean="0">
                <a:solidFill>
                  <a:schemeClr val="tx1"/>
                </a:solidFill>
                <a:latin typeface="Imprint MT Shadow" panose="04020605060303030202" pitchFamily="82" charset="0"/>
              </a:rPr>
              <a:t>HW#1 – </a:t>
            </a:r>
            <a:r>
              <a:rPr lang="en-US" altLang="ko-KR" sz="3600" b="1" dirty="0" smtClean="0">
                <a:solidFill>
                  <a:schemeClr val="tx1"/>
                </a:solidFill>
                <a:latin typeface="Imprint MT Shadow" panose="04020605060303030202" pitchFamily="82" charset="0"/>
              </a:rPr>
              <a:t>Check Single/Double Precision Mantissa</a:t>
            </a:r>
            <a:endParaRPr lang="ko-KR" altLang="en-US" sz="5400" b="1" dirty="0">
              <a:solidFill>
                <a:schemeClr val="tx1"/>
              </a:solidFill>
              <a:latin typeface="Imprint MT Shadow" panose="04020605060303030202" pitchFamily="82" charset="0"/>
            </a:endParaRPr>
          </a:p>
        </p:txBody>
      </p:sp>
      <p:grpSp>
        <p:nvGrpSpPr>
          <p:cNvPr id="20" name="그룹 19"/>
          <p:cNvGrpSpPr/>
          <p:nvPr/>
        </p:nvGrpSpPr>
        <p:grpSpPr>
          <a:xfrm>
            <a:off x="838200" y="1642106"/>
            <a:ext cx="4726151" cy="4286702"/>
            <a:chOff x="838200" y="1796654"/>
            <a:chExt cx="4726151" cy="4286702"/>
          </a:xfrm>
        </p:grpSpPr>
        <p:grpSp>
          <p:nvGrpSpPr>
            <p:cNvPr id="11" name="그룹 10"/>
            <p:cNvGrpSpPr/>
            <p:nvPr/>
          </p:nvGrpSpPr>
          <p:grpSpPr>
            <a:xfrm>
              <a:off x="838200" y="2416699"/>
              <a:ext cx="4726151" cy="3666657"/>
              <a:chOff x="1772924" y="1600536"/>
              <a:chExt cx="5591612" cy="4338102"/>
            </a:xfrm>
          </p:grpSpPr>
          <p:pic>
            <p:nvPicPr>
              <p:cNvPr id="8" name="그림 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72924" y="1690688"/>
                <a:ext cx="3571875" cy="4196434"/>
              </a:xfrm>
              <a:prstGeom prst="rect">
                <a:avLst/>
              </a:prstGeom>
            </p:spPr>
          </p:pic>
          <p:pic>
            <p:nvPicPr>
              <p:cNvPr id="10" name="그림 9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71408" y="1600536"/>
                <a:ext cx="1893128" cy="4338102"/>
              </a:xfrm>
              <a:prstGeom prst="rect">
                <a:avLst/>
              </a:prstGeom>
            </p:spPr>
          </p:pic>
        </p:grpSp>
        <p:sp>
          <p:nvSpPr>
            <p:cNvPr id="18" name="모서리가 둥근 직사각형 17"/>
            <p:cNvSpPr/>
            <p:nvPr/>
          </p:nvSpPr>
          <p:spPr>
            <a:xfrm>
              <a:off x="1893194" y="1796654"/>
              <a:ext cx="2640170" cy="43788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Single Precision</a:t>
              </a:r>
              <a:endParaRPr lang="ko-KR" altLang="en-US" dirty="0"/>
            </a:p>
          </p:txBody>
        </p:sp>
      </p:grpSp>
      <p:grpSp>
        <p:nvGrpSpPr>
          <p:cNvPr id="26" name="그룹 25"/>
          <p:cNvGrpSpPr/>
          <p:nvPr/>
        </p:nvGrpSpPr>
        <p:grpSpPr>
          <a:xfrm>
            <a:off x="7105395" y="1637796"/>
            <a:ext cx="3533231" cy="4231141"/>
            <a:chOff x="7105395" y="1792344"/>
            <a:chExt cx="3533231" cy="4231141"/>
          </a:xfrm>
        </p:grpSpPr>
        <p:grpSp>
          <p:nvGrpSpPr>
            <p:cNvPr id="17" name="그룹 16"/>
            <p:cNvGrpSpPr/>
            <p:nvPr/>
          </p:nvGrpSpPr>
          <p:grpSpPr>
            <a:xfrm>
              <a:off x="8867967" y="2416699"/>
              <a:ext cx="1770659" cy="3606786"/>
              <a:chOff x="9312150" y="1943521"/>
              <a:chExt cx="2181225" cy="4019597"/>
            </a:xfrm>
          </p:grpSpPr>
          <p:pic>
            <p:nvPicPr>
              <p:cNvPr id="15" name="그림 14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12150" y="1943521"/>
                <a:ext cx="2162175" cy="2324147"/>
              </a:xfrm>
              <a:prstGeom prst="rect">
                <a:avLst/>
              </a:prstGeom>
            </p:spPr>
          </p:pic>
          <p:pic>
            <p:nvPicPr>
              <p:cNvPr id="16" name="그림 15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312150" y="4439658"/>
                <a:ext cx="2181225" cy="1523460"/>
              </a:xfrm>
              <a:prstGeom prst="rect">
                <a:avLst/>
              </a:prstGeom>
            </p:spPr>
          </p:pic>
        </p:grpSp>
        <p:sp>
          <p:nvSpPr>
            <p:cNvPr id="19" name="모서리가 둥근 직사각형 18"/>
            <p:cNvSpPr/>
            <p:nvPr/>
          </p:nvSpPr>
          <p:spPr>
            <a:xfrm>
              <a:off x="7105395" y="1792344"/>
              <a:ext cx="2640170" cy="43788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Double Precision</a:t>
              </a:r>
              <a:endParaRPr lang="ko-KR" altLang="en-US" dirty="0"/>
            </a:p>
          </p:txBody>
        </p:sp>
      </p:grpSp>
      <p:sp>
        <p:nvSpPr>
          <p:cNvPr id="28" name="Rectangle 9"/>
          <p:cNvSpPr/>
          <p:nvPr/>
        </p:nvSpPr>
        <p:spPr>
          <a:xfrm>
            <a:off x="1300766" y="3837903"/>
            <a:ext cx="1120462" cy="1159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9"/>
          <p:cNvSpPr/>
          <p:nvPr/>
        </p:nvSpPr>
        <p:spPr>
          <a:xfrm>
            <a:off x="6334259" y="3837902"/>
            <a:ext cx="1120462" cy="1159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837645" y="6168904"/>
            <a:ext cx="6516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rgbClr val="FFFF00"/>
                </a:solidFill>
              </a:rPr>
              <a:t>After change this part, what happen??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75625" y="5930545"/>
            <a:ext cx="13834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smtClean="0">
                <a:solidFill>
                  <a:srgbClr val="FF0000"/>
                </a:solidFill>
              </a:rPr>
              <a:t>정밀도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= 2</a:t>
            </a:r>
            <a:r>
              <a:rPr lang="en-US" altLang="ko-KR" sz="1400" b="1" baseline="30000" dirty="0" smtClean="0">
                <a:solidFill>
                  <a:srgbClr val="FF0000"/>
                </a:solidFill>
              </a:rPr>
              <a:t>-23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662652" y="5899685"/>
            <a:ext cx="13834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smtClean="0">
                <a:solidFill>
                  <a:srgbClr val="FF0000"/>
                </a:solidFill>
              </a:rPr>
              <a:t>정밀도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= 2</a:t>
            </a:r>
            <a:r>
              <a:rPr lang="en-US" altLang="ko-KR" sz="1400" b="1" baseline="30000" dirty="0" smtClean="0">
                <a:solidFill>
                  <a:srgbClr val="FF0000"/>
                </a:solidFill>
              </a:rPr>
              <a:t>-52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04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그림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4815" y="1991947"/>
            <a:ext cx="2308080" cy="417703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5400" b="1" dirty="0" smtClean="0">
                <a:solidFill>
                  <a:schemeClr val="tx1"/>
                </a:solidFill>
                <a:latin typeface="Imprint MT Shadow" panose="04020605060303030202" pitchFamily="82" charset="0"/>
              </a:rPr>
              <a:t>HW#1 – </a:t>
            </a:r>
            <a:r>
              <a:rPr lang="en-US" altLang="ko-KR" sz="3600" b="1" dirty="0" smtClean="0">
                <a:solidFill>
                  <a:schemeClr val="tx1"/>
                </a:solidFill>
                <a:latin typeface="Imprint MT Shadow" panose="04020605060303030202" pitchFamily="82" charset="0"/>
              </a:rPr>
              <a:t>Check Single/Double Precision Mantissa</a:t>
            </a:r>
            <a:endParaRPr lang="ko-KR" altLang="en-US" sz="5400" b="1" dirty="0">
              <a:solidFill>
                <a:schemeClr val="tx1"/>
              </a:solidFill>
              <a:latin typeface="Imprint MT Shadow" panose="04020605060303030202" pitchFamily="82" charset="0"/>
            </a:endParaRPr>
          </a:p>
        </p:txBody>
      </p:sp>
      <p:pic>
        <p:nvPicPr>
          <p:cNvPr id="21" name="그림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577" y="1639538"/>
            <a:ext cx="3295918" cy="4518488"/>
          </a:xfrm>
          <a:prstGeom prst="rect">
            <a:avLst/>
          </a:prstGeom>
        </p:spPr>
      </p:pic>
      <p:grpSp>
        <p:nvGrpSpPr>
          <p:cNvPr id="9" name="그룹 8"/>
          <p:cNvGrpSpPr/>
          <p:nvPr/>
        </p:nvGrpSpPr>
        <p:grpSpPr>
          <a:xfrm>
            <a:off x="4445892" y="1496159"/>
            <a:ext cx="5852353" cy="4672821"/>
            <a:chOff x="4445892" y="1689344"/>
            <a:chExt cx="5852353" cy="5021019"/>
          </a:xfrm>
        </p:grpSpPr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831654" y="2222076"/>
              <a:ext cx="2466591" cy="4488287"/>
            </a:xfrm>
            <a:prstGeom prst="rect">
              <a:avLst/>
            </a:prstGeom>
          </p:spPr>
        </p:pic>
        <p:sp>
          <p:nvSpPr>
            <p:cNvPr id="22" name="모서리가 둥근 직사각형 21"/>
            <p:cNvSpPr/>
            <p:nvPr/>
          </p:nvSpPr>
          <p:spPr>
            <a:xfrm>
              <a:off x="7658075" y="1689344"/>
              <a:ext cx="2640170" cy="28675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Double Precision</a:t>
              </a:r>
              <a:endParaRPr lang="ko-KR" altLang="en-US" dirty="0"/>
            </a:p>
          </p:txBody>
        </p:sp>
        <p:sp>
          <p:nvSpPr>
            <p:cNvPr id="23" name="모서리가 둥근 직사각형 22"/>
            <p:cNvSpPr/>
            <p:nvPr/>
          </p:nvSpPr>
          <p:spPr>
            <a:xfrm>
              <a:off x="4445892" y="1690688"/>
              <a:ext cx="2640170" cy="28541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Single Precision</a:t>
              </a:r>
              <a:endParaRPr lang="ko-KR" altLang="en-US" dirty="0"/>
            </a:p>
          </p:txBody>
        </p:sp>
        <p:sp>
          <p:nvSpPr>
            <p:cNvPr id="24" name="Rectangle 9"/>
            <p:cNvSpPr/>
            <p:nvPr/>
          </p:nvSpPr>
          <p:spPr>
            <a:xfrm>
              <a:off x="5898523" y="2222076"/>
              <a:ext cx="1008615" cy="13475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9"/>
            <p:cNvSpPr/>
            <p:nvPr/>
          </p:nvSpPr>
          <p:spPr>
            <a:xfrm>
              <a:off x="5898523" y="2369713"/>
              <a:ext cx="1008615" cy="13475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9"/>
            <p:cNvSpPr/>
            <p:nvPr/>
          </p:nvSpPr>
          <p:spPr>
            <a:xfrm>
              <a:off x="5898522" y="2517350"/>
              <a:ext cx="1008615" cy="13475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9"/>
            <p:cNvSpPr/>
            <p:nvPr/>
          </p:nvSpPr>
          <p:spPr>
            <a:xfrm>
              <a:off x="5856474" y="2763324"/>
              <a:ext cx="1008615" cy="13475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9"/>
            <p:cNvSpPr/>
            <p:nvPr/>
          </p:nvSpPr>
          <p:spPr>
            <a:xfrm>
              <a:off x="5856473" y="3304572"/>
              <a:ext cx="1008615" cy="13475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9"/>
            <p:cNvSpPr/>
            <p:nvPr/>
          </p:nvSpPr>
          <p:spPr>
            <a:xfrm>
              <a:off x="5924280" y="4397732"/>
              <a:ext cx="1008615" cy="13475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9"/>
            <p:cNvSpPr/>
            <p:nvPr/>
          </p:nvSpPr>
          <p:spPr>
            <a:xfrm>
              <a:off x="5911401" y="6563834"/>
              <a:ext cx="1008615" cy="13475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9"/>
            <p:cNvSpPr/>
            <p:nvPr/>
          </p:nvSpPr>
          <p:spPr>
            <a:xfrm>
              <a:off x="9180492" y="2194171"/>
              <a:ext cx="1117753" cy="10463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9"/>
            <p:cNvSpPr/>
            <p:nvPr/>
          </p:nvSpPr>
          <p:spPr>
            <a:xfrm>
              <a:off x="9180492" y="2341808"/>
              <a:ext cx="1008615" cy="13475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9"/>
            <p:cNvSpPr/>
            <p:nvPr/>
          </p:nvSpPr>
          <p:spPr>
            <a:xfrm>
              <a:off x="9180491" y="2489445"/>
              <a:ext cx="1008615" cy="13475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9"/>
            <p:cNvSpPr/>
            <p:nvPr/>
          </p:nvSpPr>
          <p:spPr>
            <a:xfrm>
              <a:off x="9138443" y="2735419"/>
              <a:ext cx="1008615" cy="13475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9"/>
            <p:cNvSpPr/>
            <p:nvPr/>
          </p:nvSpPr>
          <p:spPr>
            <a:xfrm>
              <a:off x="9138442" y="3276667"/>
              <a:ext cx="1008615" cy="13475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9"/>
            <p:cNvSpPr/>
            <p:nvPr/>
          </p:nvSpPr>
          <p:spPr>
            <a:xfrm>
              <a:off x="9206249" y="4369827"/>
              <a:ext cx="1008615" cy="13475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9"/>
            <p:cNvSpPr/>
            <p:nvPr/>
          </p:nvSpPr>
          <p:spPr>
            <a:xfrm>
              <a:off x="9206248" y="6575605"/>
              <a:ext cx="1008615" cy="13475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488711" y="6318207"/>
            <a:ext cx="2597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FF00"/>
                </a:solidFill>
              </a:rPr>
              <a:t>Single : n + Mantissa = 23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347163" y="2037184"/>
            <a:ext cx="3125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rgbClr val="FFFF00"/>
                </a:solidFill>
              </a:rPr>
              <a:t>2</a:t>
            </a:r>
            <a:r>
              <a:rPr lang="en-US" altLang="ko-KR" sz="1200" baseline="30000" dirty="0">
                <a:solidFill>
                  <a:srgbClr val="FFFF00"/>
                </a:solidFill>
              </a:rPr>
              <a:t>0</a:t>
            </a:r>
            <a:endParaRPr lang="ko-KR" altLang="en-US" sz="1200" dirty="0">
              <a:solidFill>
                <a:srgbClr val="FFFF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341002" y="2188770"/>
            <a:ext cx="3125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rgbClr val="FFFF00"/>
                </a:solidFill>
              </a:rPr>
              <a:t>2</a:t>
            </a:r>
            <a:r>
              <a:rPr lang="en-US" altLang="ko-KR" sz="1200" baseline="30000" dirty="0" smtClean="0">
                <a:solidFill>
                  <a:srgbClr val="FFFF00"/>
                </a:solidFill>
              </a:rPr>
              <a:t>1</a:t>
            </a:r>
            <a:endParaRPr lang="ko-KR" altLang="en-US" sz="1200" dirty="0">
              <a:solidFill>
                <a:srgbClr val="FFFF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332447" y="2418766"/>
            <a:ext cx="3125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rgbClr val="FFFF00"/>
                </a:solidFill>
              </a:rPr>
              <a:t>2</a:t>
            </a:r>
            <a:r>
              <a:rPr lang="en-US" altLang="ko-KR" sz="1200" baseline="30000" dirty="0" smtClean="0">
                <a:solidFill>
                  <a:srgbClr val="FFFF00"/>
                </a:solidFill>
              </a:rPr>
              <a:t>2</a:t>
            </a:r>
            <a:endParaRPr lang="ko-KR" altLang="en-US" sz="1200" dirty="0">
              <a:solidFill>
                <a:srgbClr val="FFFF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341354" y="2936644"/>
            <a:ext cx="3125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rgbClr val="FFFF00"/>
                </a:solidFill>
              </a:rPr>
              <a:t>2</a:t>
            </a:r>
            <a:r>
              <a:rPr lang="en-US" altLang="ko-KR" sz="1200" baseline="30000" dirty="0" smtClean="0">
                <a:solidFill>
                  <a:srgbClr val="FFFF00"/>
                </a:solidFill>
              </a:rPr>
              <a:t>3</a:t>
            </a:r>
            <a:endParaRPr lang="ko-KR" altLang="en-US" sz="1200" dirty="0">
              <a:solidFill>
                <a:srgbClr val="FFFF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367112" y="3955906"/>
            <a:ext cx="3125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rgbClr val="FFFF00"/>
                </a:solidFill>
              </a:rPr>
              <a:t>2</a:t>
            </a:r>
            <a:r>
              <a:rPr lang="en-US" altLang="ko-KR" sz="1200" baseline="30000" dirty="0" smtClean="0">
                <a:solidFill>
                  <a:srgbClr val="FFFF00"/>
                </a:solidFill>
              </a:rPr>
              <a:t>4</a:t>
            </a:r>
            <a:endParaRPr lang="ko-KR" altLang="en-US" sz="1200" dirty="0">
              <a:solidFill>
                <a:srgbClr val="FFFF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368650" y="5979655"/>
            <a:ext cx="3125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rgbClr val="FFFF00"/>
                </a:solidFill>
              </a:rPr>
              <a:t>2</a:t>
            </a:r>
            <a:r>
              <a:rPr lang="en-US" altLang="ko-KR" sz="1200" baseline="30000" dirty="0" smtClean="0">
                <a:solidFill>
                  <a:srgbClr val="FFFF00"/>
                </a:solidFill>
              </a:rPr>
              <a:t>5</a:t>
            </a:r>
            <a:endParaRPr lang="ko-KR" altLang="en-US" sz="1200" dirty="0">
              <a:solidFill>
                <a:srgbClr val="FFFF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570315" y="2025812"/>
            <a:ext cx="3125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rgbClr val="FFFF00"/>
                </a:solidFill>
              </a:rPr>
              <a:t>2</a:t>
            </a:r>
            <a:r>
              <a:rPr lang="en-US" altLang="ko-KR" sz="1200" baseline="30000" dirty="0">
                <a:solidFill>
                  <a:srgbClr val="FFFF00"/>
                </a:solidFill>
              </a:rPr>
              <a:t>0</a:t>
            </a:r>
            <a:endParaRPr lang="ko-KR" altLang="en-US" sz="1200" dirty="0">
              <a:solidFill>
                <a:srgbClr val="FFFF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564154" y="2163750"/>
            <a:ext cx="3125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rgbClr val="FFFF00"/>
                </a:solidFill>
              </a:rPr>
              <a:t>2</a:t>
            </a:r>
            <a:r>
              <a:rPr lang="en-US" altLang="ko-KR" sz="1200" baseline="30000" dirty="0" smtClean="0">
                <a:solidFill>
                  <a:srgbClr val="FFFF00"/>
                </a:solidFill>
              </a:rPr>
              <a:t>1</a:t>
            </a:r>
            <a:endParaRPr lang="ko-KR" altLang="en-US" sz="1200" dirty="0">
              <a:solidFill>
                <a:srgbClr val="FFFF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555599" y="2407394"/>
            <a:ext cx="3125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rgbClr val="FFFF00"/>
                </a:solidFill>
              </a:rPr>
              <a:t>2</a:t>
            </a:r>
            <a:r>
              <a:rPr lang="en-US" altLang="ko-KR" sz="1200" baseline="30000" dirty="0" smtClean="0">
                <a:solidFill>
                  <a:srgbClr val="FFFF00"/>
                </a:solidFill>
              </a:rPr>
              <a:t>2</a:t>
            </a:r>
            <a:endParaRPr lang="ko-KR" altLang="en-US" sz="1200" dirty="0">
              <a:solidFill>
                <a:srgbClr val="FFFF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537210" y="2938920"/>
            <a:ext cx="3125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rgbClr val="FFFF00"/>
                </a:solidFill>
              </a:rPr>
              <a:t>2</a:t>
            </a:r>
            <a:r>
              <a:rPr lang="en-US" altLang="ko-KR" sz="1200" baseline="30000" dirty="0" smtClean="0">
                <a:solidFill>
                  <a:srgbClr val="FFFF00"/>
                </a:solidFill>
              </a:rPr>
              <a:t>3</a:t>
            </a:r>
            <a:endParaRPr lang="ko-KR" altLang="en-US" sz="1200" dirty="0">
              <a:solidFill>
                <a:srgbClr val="FFFF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562968" y="3930886"/>
            <a:ext cx="3125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rgbClr val="FFFF00"/>
                </a:solidFill>
              </a:rPr>
              <a:t>2</a:t>
            </a:r>
            <a:r>
              <a:rPr lang="en-US" altLang="ko-KR" sz="1200" baseline="30000" dirty="0" smtClean="0">
                <a:solidFill>
                  <a:srgbClr val="FFFF00"/>
                </a:solidFill>
              </a:rPr>
              <a:t>4</a:t>
            </a:r>
            <a:endParaRPr lang="ko-KR" altLang="en-US" sz="1200" dirty="0">
              <a:solidFill>
                <a:srgbClr val="FFFF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564506" y="5954635"/>
            <a:ext cx="3125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rgbClr val="FFFF00"/>
                </a:solidFill>
              </a:rPr>
              <a:t>2</a:t>
            </a:r>
            <a:r>
              <a:rPr lang="en-US" altLang="ko-KR" sz="1200" baseline="30000" dirty="0" smtClean="0">
                <a:solidFill>
                  <a:srgbClr val="FFFF00"/>
                </a:solidFill>
              </a:rPr>
              <a:t>5</a:t>
            </a:r>
            <a:endParaRPr lang="ko-KR" altLang="en-US" sz="1200" dirty="0">
              <a:solidFill>
                <a:srgbClr val="FFFF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726579" y="6332754"/>
            <a:ext cx="2704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FF00"/>
                </a:solidFill>
              </a:rPr>
              <a:t>Double : n + Mantissa = 52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844146" y="6440466"/>
            <a:ext cx="1019308" cy="260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solidFill>
                  <a:srgbClr val="FFFF00"/>
                </a:solidFill>
              </a:rPr>
              <a:t>n= 2</a:t>
            </a:r>
            <a:r>
              <a:rPr lang="en-US" altLang="ko-KR" sz="1100" baseline="30000" dirty="0" smtClean="0">
                <a:solidFill>
                  <a:srgbClr val="FFFF00"/>
                </a:solidFill>
              </a:rPr>
              <a:t>n</a:t>
            </a:r>
            <a:r>
              <a:rPr lang="ko-KR" altLang="en-US" sz="1100" dirty="0" err="1" smtClean="0">
                <a:solidFill>
                  <a:srgbClr val="FFFF00"/>
                </a:solidFill>
              </a:rPr>
              <a:t>일때의</a:t>
            </a:r>
            <a:r>
              <a:rPr lang="ko-KR" altLang="en-US" sz="1100" dirty="0" smtClean="0">
                <a:solidFill>
                  <a:srgbClr val="FFFF00"/>
                </a:solidFill>
              </a:rPr>
              <a:t> </a:t>
            </a:r>
            <a:r>
              <a:rPr lang="en-US" altLang="ko-KR" sz="1100" dirty="0" smtClean="0">
                <a:solidFill>
                  <a:srgbClr val="FFFF00"/>
                </a:solidFill>
              </a:rPr>
              <a:t>n</a:t>
            </a:r>
            <a:endParaRPr lang="ko-KR" altLang="en-US" sz="11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33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latin typeface="Imprint MT Shadow" panose="04020605060303030202" pitchFamily="82" charset="0"/>
              </a:rPr>
              <a:t>HW#2 – </a:t>
            </a:r>
            <a:r>
              <a:rPr lang="en-US" altLang="ko-KR" b="1" dirty="0" smtClean="0">
                <a:solidFill>
                  <a:schemeClr val="tx1"/>
                </a:solidFill>
                <a:latin typeface="Imprint MT Shadow" panose="04020605060303030202" pitchFamily="82" charset="0"/>
              </a:rPr>
              <a:t> One variable Linear Equation</a:t>
            </a:r>
            <a:endParaRPr lang="ko-KR" altLang="en-US" b="1" dirty="0">
              <a:solidFill>
                <a:schemeClr val="tx1"/>
              </a:solidFill>
              <a:latin typeface="Imprint MT Shadow" panose="04020605060303030202" pitchFamily="82" charset="0"/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2267753" y="1435011"/>
            <a:ext cx="7249132" cy="5248802"/>
            <a:chOff x="2267753" y="1435011"/>
            <a:chExt cx="7249132" cy="5248802"/>
          </a:xfrm>
        </p:grpSpPr>
        <p:grpSp>
          <p:nvGrpSpPr>
            <p:cNvPr id="8" name="그룹 7"/>
            <p:cNvGrpSpPr/>
            <p:nvPr/>
          </p:nvGrpSpPr>
          <p:grpSpPr>
            <a:xfrm>
              <a:off x="2267753" y="1435011"/>
              <a:ext cx="7249132" cy="5248802"/>
              <a:chOff x="748046" y="1460768"/>
              <a:chExt cx="7249132" cy="5248802"/>
            </a:xfrm>
          </p:grpSpPr>
          <p:pic>
            <p:nvPicPr>
              <p:cNvPr id="3" name="그림 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48047" y="2106612"/>
                <a:ext cx="4133045" cy="2693529"/>
              </a:xfrm>
              <a:prstGeom prst="rect">
                <a:avLst/>
              </a:prstGeom>
            </p:spPr>
          </p:pic>
          <p:pic>
            <p:nvPicPr>
              <p:cNvPr id="4" name="그림 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48046" y="4890295"/>
                <a:ext cx="7249131" cy="1819275"/>
              </a:xfrm>
              <a:prstGeom prst="rect">
                <a:avLst/>
              </a:prstGeom>
            </p:spPr>
          </p:pic>
          <p:pic>
            <p:nvPicPr>
              <p:cNvPr id="5" name="그림 4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09882" y="2106612"/>
                <a:ext cx="2987296" cy="2693529"/>
              </a:xfrm>
              <a:prstGeom prst="rect">
                <a:avLst/>
              </a:prstGeom>
            </p:spPr>
          </p:pic>
          <p:sp>
            <p:nvSpPr>
              <p:cNvPr id="6" name="모서리가 둥근 직사각형 5"/>
              <p:cNvSpPr/>
              <p:nvPr/>
            </p:nvSpPr>
            <p:spPr>
              <a:xfrm>
                <a:off x="1494484" y="1460768"/>
                <a:ext cx="2640170" cy="437882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Bisection Method</a:t>
                </a:r>
                <a:endParaRPr lang="ko-KR" altLang="en-US" dirty="0"/>
              </a:p>
            </p:txBody>
          </p:sp>
          <p:sp>
            <p:nvSpPr>
              <p:cNvPr id="7" name="모서리가 둥근 직사각형 6"/>
              <p:cNvSpPr/>
              <p:nvPr/>
            </p:nvSpPr>
            <p:spPr>
              <a:xfrm>
                <a:off x="5183445" y="1460768"/>
                <a:ext cx="2640170" cy="437882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Newton Method</a:t>
                </a:r>
                <a:endParaRPr lang="ko-KR" altLang="en-US" dirty="0"/>
              </a:p>
            </p:txBody>
          </p:sp>
        </p:grpSp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12436" y="2713609"/>
              <a:ext cx="1478690" cy="1454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002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latin typeface="Imprint MT Shadow" panose="04020605060303030202" pitchFamily="82" charset="0"/>
              </a:rPr>
              <a:t>HW#2 – </a:t>
            </a:r>
            <a:r>
              <a:rPr lang="en-US" altLang="ko-KR" b="1" dirty="0" smtClean="0">
                <a:solidFill>
                  <a:schemeClr val="tx1"/>
                </a:solidFill>
                <a:latin typeface="Imprint MT Shadow" panose="04020605060303030202" pitchFamily="82" charset="0"/>
              </a:rPr>
              <a:t> One variable Linear Equation</a:t>
            </a:r>
            <a:endParaRPr lang="ko-KR" altLang="en-US" b="1" dirty="0">
              <a:solidFill>
                <a:schemeClr val="tx1"/>
              </a:solidFill>
              <a:latin typeface="Imprint MT Shadow" panose="04020605060303030202" pitchFamily="82" charset="0"/>
            </a:endParaRPr>
          </a:p>
        </p:txBody>
      </p:sp>
      <p:grpSp>
        <p:nvGrpSpPr>
          <p:cNvPr id="24" name="그룹 23"/>
          <p:cNvGrpSpPr/>
          <p:nvPr/>
        </p:nvGrpSpPr>
        <p:grpSpPr>
          <a:xfrm>
            <a:off x="1128615" y="1546788"/>
            <a:ext cx="9619462" cy="1981200"/>
            <a:chOff x="1163106" y="1690688"/>
            <a:chExt cx="9619462" cy="1981200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63107" y="1690688"/>
              <a:ext cx="2819400" cy="1981200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31494" y="1777207"/>
              <a:ext cx="2819400" cy="1894681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848868" y="1762919"/>
              <a:ext cx="2933700" cy="1908969"/>
            </a:xfrm>
            <a:prstGeom prst="rect">
              <a:avLst/>
            </a:prstGeom>
          </p:spPr>
        </p:pic>
        <p:sp>
          <p:nvSpPr>
            <p:cNvPr id="9" name="Rectangle 9"/>
            <p:cNvSpPr/>
            <p:nvPr/>
          </p:nvSpPr>
          <p:spPr>
            <a:xfrm>
              <a:off x="3036539" y="2112136"/>
              <a:ext cx="466515" cy="16024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34393" y="2112135"/>
              <a:ext cx="620199" cy="16024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9"/>
            <p:cNvSpPr/>
            <p:nvPr/>
          </p:nvSpPr>
          <p:spPr>
            <a:xfrm>
              <a:off x="9745148" y="2112135"/>
              <a:ext cx="1037420" cy="16024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9"/>
            <p:cNvSpPr/>
            <p:nvPr/>
          </p:nvSpPr>
          <p:spPr>
            <a:xfrm>
              <a:off x="7848868" y="2809002"/>
              <a:ext cx="831493" cy="16024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9"/>
            <p:cNvSpPr/>
            <p:nvPr/>
          </p:nvSpPr>
          <p:spPr>
            <a:xfrm>
              <a:off x="4307414" y="2809002"/>
              <a:ext cx="869893" cy="16024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9"/>
            <p:cNvSpPr/>
            <p:nvPr/>
          </p:nvSpPr>
          <p:spPr>
            <a:xfrm>
              <a:off x="1163107" y="2821625"/>
              <a:ext cx="781603" cy="14762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9"/>
            <p:cNvSpPr/>
            <p:nvPr/>
          </p:nvSpPr>
          <p:spPr>
            <a:xfrm>
              <a:off x="1163106" y="3518955"/>
              <a:ext cx="781603" cy="14762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9"/>
            <p:cNvSpPr/>
            <p:nvPr/>
          </p:nvSpPr>
          <p:spPr>
            <a:xfrm>
              <a:off x="4289679" y="3501645"/>
              <a:ext cx="781603" cy="14762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9"/>
            <p:cNvSpPr/>
            <p:nvPr/>
          </p:nvSpPr>
          <p:spPr>
            <a:xfrm>
              <a:off x="7848868" y="3501645"/>
              <a:ext cx="781603" cy="14762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417659" y="3640297"/>
            <a:ext cx="4578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rgbClr val="FFFF00"/>
                </a:solidFill>
              </a:rPr>
              <a:t>정밀도가 커질 수록 </a:t>
            </a:r>
            <a:r>
              <a:rPr lang="en-US" altLang="ko-KR" sz="1400" dirty="0" smtClean="0">
                <a:solidFill>
                  <a:srgbClr val="FFFF00"/>
                </a:solidFill>
              </a:rPr>
              <a:t>Count </a:t>
            </a:r>
            <a:r>
              <a:rPr lang="ko-KR" altLang="en-US" sz="1400" dirty="0" smtClean="0">
                <a:solidFill>
                  <a:srgbClr val="FFFF00"/>
                </a:solidFill>
              </a:rPr>
              <a:t>횟수는 증가</a:t>
            </a:r>
            <a:r>
              <a:rPr lang="en-US" altLang="ko-KR" sz="1400" dirty="0" smtClean="0">
                <a:solidFill>
                  <a:srgbClr val="FFFF00"/>
                </a:solidFill>
              </a:rPr>
              <a:t>!</a:t>
            </a:r>
            <a:endParaRPr lang="ko-KR" altLang="en-US" sz="1400" dirty="0">
              <a:solidFill>
                <a:srgbClr val="FFFF00"/>
              </a:solidFill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8615" y="4132437"/>
            <a:ext cx="2771775" cy="2105025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55188" y="4127674"/>
            <a:ext cx="2790825" cy="2114550"/>
          </a:xfrm>
          <a:prstGeom prst="rect">
            <a:avLst/>
          </a:prstGeom>
        </p:spPr>
      </p:pic>
      <p:pic>
        <p:nvPicPr>
          <p:cNvPr id="28" name="그림 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14377" y="4124303"/>
            <a:ext cx="2809875" cy="2105025"/>
          </a:xfrm>
          <a:prstGeom prst="rect">
            <a:avLst/>
          </a:prstGeom>
        </p:spPr>
      </p:pic>
      <p:sp>
        <p:nvSpPr>
          <p:cNvPr id="29" name="Rectangle 9"/>
          <p:cNvSpPr/>
          <p:nvPr/>
        </p:nvSpPr>
        <p:spPr>
          <a:xfrm>
            <a:off x="1084469" y="4429593"/>
            <a:ext cx="869893" cy="1602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9"/>
          <p:cNvSpPr/>
          <p:nvPr/>
        </p:nvSpPr>
        <p:spPr>
          <a:xfrm>
            <a:off x="4233807" y="4412283"/>
            <a:ext cx="869893" cy="1602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9"/>
          <p:cNvSpPr/>
          <p:nvPr/>
        </p:nvSpPr>
        <p:spPr>
          <a:xfrm>
            <a:off x="7814377" y="4429593"/>
            <a:ext cx="869893" cy="1602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9"/>
          <p:cNvSpPr/>
          <p:nvPr/>
        </p:nvSpPr>
        <p:spPr>
          <a:xfrm>
            <a:off x="1133890" y="5344608"/>
            <a:ext cx="869893" cy="1602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9"/>
          <p:cNvSpPr/>
          <p:nvPr/>
        </p:nvSpPr>
        <p:spPr>
          <a:xfrm>
            <a:off x="1133890" y="6077214"/>
            <a:ext cx="869893" cy="1602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9"/>
          <p:cNvSpPr/>
          <p:nvPr/>
        </p:nvSpPr>
        <p:spPr>
          <a:xfrm>
            <a:off x="4251961" y="5309432"/>
            <a:ext cx="869893" cy="1602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9"/>
          <p:cNvSpPr/>
          <p:nvPr/>
        </p:nvSpPr>
        <p:spPr>
          <a:xfrm>
            <a:off x="4251960" y="6077214"/>
            <a:ext cx="869893" cy="1602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9"/>
          <p:cNvSpPr/>
          <p:nvPr/>
        </p:nvSpPr>
        <p:spPr>
          <a:xfrm>
            <a:off x="7824029" y="5344608"/>
            <a:ext cx="869893" cy="1602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9"/>
          <p:cNvSpPr/>
          <p:nvPr/>
        </p:nvSpPr>
        <p:spPr>
          <a:xfrm>
            <a:off x="7824029" y="6103503"/>
            <a:ext cx="869893" cy="1602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145056" y="6368182"/>
            <a:ext cx="4578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rgbClr val="FFFF00"/>
                </a:solidFill>
              </a:rPr>
              <a:t>범위가 다르면 </a:t>
            </a:r>
            <a:r>
              <a:rPr lang="en-US" altLang="ko-KR" sz="1400" dirty="0" smtClean="0">
                <a:solidFill>
                  <a:srgbClr val="FFFF00"/>
                </a:solidFill>
              </a:rPr>
              <a:t>Count </a:t>
            </a:r>
            <a:r>
              <a:rPr lang="ko-KR" altLang="en-US" sz="1400" dirty="0" smtClean="0">
                <a:solidFill>
                  <a:srgbClr val="FFFF00"/>
                </a:solidFill>
              </a:rPr>
              <a:t>횟수도 변화</a:t>
            </a:r>
            <a:r>
              <a:rPr lang="en-US" altLang="ko-KR" sz="1400" dirty="0" smtClean="0">
                <a:solidFill>
                  <a:srgbClr val="FFFF00"/>
                </a:solidFill>
              </a:rPr>
              <a:t>!</a:t>
            </a:r>
            <a:endParaRPr lang="ko-KR" altLang="en-US" sz="1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32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>
                <a:solidFill>
                  <a:schemeClr val="tx1"/>
                </a:solidFill>
                <a:latin typeface="Imprint MT Shadow" panose="04020605060303030202" pitchFamily="82" charset="0"/>
              </a:rPr>
              <a:t>HW#2 – </a:t>
            </a:r>
            <a:r>
              <a:rPr lang="en-US" altLang="ko-KR" b="1" dirty="0" smtClean="0">
                <a:solidFill>
                  <a:schemeClr val="tx1"/>
                </a:solidFill>
                <a:latin typeface="Imprint MT Shadow" panose="04020605060303030202" pitchFamily="82" charset="0"/>
              </a:rPr>
              <a:t> One variable Linear Equation</a:t>
            </a:r>
            <a:endParaRPr lang="ko-KR" altLang="en-US" b="1" dirty="0">
              <a:solidFill>
                <a:schemeClr val="tx1"/>
              </a:solidFill>
              <a:latin typeface="Imprint MT Shadow" panose="04020605060303030202" pitchFamily="82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0398" y="2200627"/>
            <a:ext cx="4448175" cy="198120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342" y="2200627"/>
            <a:ext cx="4448175" cy="1981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5820" y="4682743"/>
            <a:ext cx="8680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FF00"/>
                </a:solidFill>
              </a:rPr>
              <a:t>Bisection</a:t>
            </a:r>
            <a:r>
              <a:rPr lang="ko-KR" altLang="en-US" dirty="0" smtClean="0">
                <a:solidFill>
                  <a:srgbClr val="FFFF00"/>
                </a:solidFill>
              </a:rPr>
              <a:t>의 경우 해가 지정한 범위 내에 없을 경우 값을 구하지 못함</a:t>
            </a:r>
            <a:r>
              <a:rPr lang="en-US" altLang="ko-KR" dirty="0" smtClean="0">
                <a:solidFill>
                  <a:srgbClr val="FFFF00"/>
                </a:solidFill>
              </a:rPr>
              <a:t>.</a:t>
            </a:r>
            <a:br>
              <a:rPr lang="en-US" altLang="ko-KR" dirty="0" smtClean="0">
                <a:solidFill>
                  <a:srgbClr val="FFFF00"/>
                </a:solidFill>
              </a:rPr>
            </a:br>
            <a:r>
              <a:rPr lang="en-US" altLang="ko-KR" dirty="0" smtClean="0">
                <a:solidFill>
                  <a:srgbClr val="FFFF00"/>
                </a:solidFill>
              </a:rPr>
              <a:t>Newton</a:t>
            </a:r>
            <a:r>
              <a:rPr lang="ko-KR" altLang="en-US" dirty="0" smtClean="0">
                <a:solidFill>
                  <a:srgbClr val="FFFF00"/>
                </a:solidFill>
              </a:rPr>
              <a:t>의 경우 값을 성공적으로 구현</a:t>
            </a:r>
            <a:r>
              <a:rPr lang="en-US" altLang="ko-KR" dirty="0" smtClean="0">
                <a:solidFill>
                  <a:srgbClr val="FFFF00"/>
                </a:solidFill>
              </a:rPr>
              <a:t>!</a:t>
            </a:r>
          </a:p>
          <a:p>
            <a:endParaRPr lang="en-US" altLang="ko-KR" dirty="0">
              <a:solidFill>
                <a:srgbClr val="FFFF00"/>
              </a:solidFill>
            </a:endParaRPr>
          </a:p>
          <a:p>
            <a:r>
              <a:rPr lang="en-US" altLang="ko-KR" dirty="0" smtClean="0">
                <a:solidFill>
                  <a:srgbClr val="FFFF00"/>
                </a:solidFill>
              </a:rPr>
              <a:t>Newton-</a:t>
            </a:r>
            <a:r>
              <a:rPr lang="en-US" altLang="ko-KR" dirty="0" err="1" smtClean="0">
                <a:solidFill>
                  <a:srgbClr val="FFFF00"/>
                </a:solidFill>
              </a:rPr>
              <a:t>Rhapson</a:t>
            </a:r>
            <a:r>
              <a:rPr lang="en-US" altLang="ko-KR" dirty="0" smtClean="0">
                <a:solidFill>
                  <a:srgbClr val="FFFF00"/>
                </a:solidFill>
              </a:rPr>
              <a:t> Method</a:t>
            </a:r>
            <a:r>
              <a:rPr lang="ko-KR" altLang="en-US" dirty="0" smtClean="0">
                <a:solidFill>
                  <a:srgbClr val="FFFF00"/>
                </a:solidFill>
              </a:rPr>
              <a:t>가 훨씬 효율적인 방법</a:t>
            </a:r>
            <a:r>
              <a:rPr lang="en-US" altLang="ko-KR" dirty="0" smtClean="0">
                <a:solidFill>
                  <a:srgbClr val="FFFF00"/>
                </a:solidFill>
              </a:rPr>
              <a:t>!</a:t>
            </a:r>
            <a:endParaRPr lang="en-US" altLang="ko-KR" dirty="0">
              <a:solidFill>
                <a:srgbClr val="FFFF00"/>
              </a:solidFill>
            </a:endParaRPr>
          </a:p>
          <a:p>
            <a:endParaRPr lang="ko-KR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99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12442" y="23227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ko-KR" sz="8800" b="1" dirty="0" smtClean="0">
                <a:solidFill>
                  <a:schemeClr val="tx1"/>
                </a:solidFill>
                <a:latin typeface="Imprint MT Shadow" panose="04020605060303030202" pitchFamily="82" charset="0"/>
              </a:rPr>
              <a:t>Thank you!!</a:t>
            </a:r>
            <a:endParaRPr lang="ko-KR" altLang="en-US" sz="8800" b="1" dirty="0">
              <a:solidFill>
                <a:schemeClr val="tx1"/>
              </a:solidFill>
              <a:latin typeface="Imprint MT Shadow" panose="0402060506030303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43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463</TotalTime>
  <Words>127</Words>
  <Application>Microsoft Office PowerPoint</Application>
  <PresentationFormat>와이드스크린</PresentationFormat>
  <Paragraphs>39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MD개성체</vt:lpstr>
      <vt:lpstr>맑은 고딕</vt:lpstr>
      <vt:lpstr>Arial</vt:lpstr>
      <vt:lpstr>Calibri</vt:lpstr>
      <vt:lpstr>Calibri Light</vt:lpstr>
      <vt:lpstr>Imprint MT Shadow</vt:lpstr>
      <vt:lpstr>Office Theme</vt:lpstr>
      <vt:lpstr> HW1 &amp; HW2</vt:lpstr>
      <vt:lpstr>HW#1 – Check Single/Double Precision Mantissa</vt:lpstr>
      <vt:lpstr>HW#1 – Check Single/Double Precision Mantissa</vt:lpstr>
      <vt:lpstr>HW#2 –  One variable Linear Equation</vt:lpstr>
      <vt:lpstr>HW#2 –  One variable Linear Equation</vt:lpstr>
      <vt:lpstr>HW#2 –  One variable Linear Equation</vt:lpstr>
      <vt:lpstr>Thank you!!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HW1 &amp; HW2</dc:title>
  <dc:creator>Wontae Lee</dc:creator>
  <cp:lastModifiedBy>Wontae Lee</cp:lastModifiedBy>
  <cp:revision>23</cp:revision>
  <dcterms:created xsi:type="dcterms:W3CDTF">2015-03-16T07:43:16Z</dcterms:created>
  <dcterms:modified xsi:type="dcterms:W3CDTF">2015-03-16T15:27:12Z</dcterms:modified>
</cp:coreProperties>
</file>