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5"/>
  </p:notesMasterIdLst>
  <p:handoutMasterIdLst>
    <p:handoutMasterId r:id="rId6"/>
  </p:handoutMasterIdLst>
  <p:sldIdLst>
    <p:sldId id="303" r:id="rId2"/>
    <p:sldId id="362" r:id="rId3"/>
    <p:sldId id="374" r:id="rId4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285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00FF00"/>
    <a:srgbClr val="0000FF"/>
    <a:srgbClr val="0033CC"/>
    <a:srgbClr val="FF9900"/>
    <a:srgbClr val="00FFFF"/>
    <a:srgbClr val="FF0000"/>
    <a:srgbClr val="008000"/>
    <a:srgbClr val="CC0000"/>
    <a:srgbClr val="EB9C4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612" autoAdjust="0"/>
    <p:restoredTop sz="96548" autoAdjust="0"/>
  </p:normalViewPr>
  <p:slideViewPr>
    <p:cSldViewPr snapToGrid="0">
      <p:cViewPr varScale="1">
        <p:scale>
          <a:sx n="120" d="100"/>
          <a:sy n="120" d="100"/>
        </p:scale>
        <p:origin x="564" y="108"/>
      </p:cViewPr>
      <p:guideLst>
        <p:guide orient="horz" pos="2183"/>
        <p:guide pos="2857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1" d="100"/>
          <a:sy n="91" d="100"/>
        </p:scale>
        <p:origin x="375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DAC5CB-0002-44B6-B00F-B9D0DB9FBF22}" type="datetimeFigureOut">
              <a:rPr lang="ko-KR" altLang="en-US" smtClean="0"/>
              <a:t>2021-09-13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32130D-628A-4342-9E25-6D32411E606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264234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06AA72-2101-46C0-9E13-4729A7D4694F}" type="datetimeFigureOut">
              <a:rPr lang="ko-KR" altLang="en-US" smtClean="0"/>
              <a:t>2021-09-13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B97A93-64E9-4D3D-B52D-13B976001F7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050127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B97A93-64E9-4D3D-B52D-13B976001F7B}" type="slidenum">
              <a:rPr lang="ko-KR" altLang="en-US" smtClean="0"/>
              <a:t>1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9528153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B97A93-64E9-4D3D-B52D-13B976001F7B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700096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B97A93-64E9-4D3D-B52D-13B976001F7B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281526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 smtClean="0"/>
              <a:t>클릭하여 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3237843" y="6344690"/>
            <a:ext cx="2057400" cy="365125"/>
          </a:xfrm>
        </p:spPr>
        <p:txBody>
          <a:bodyPr/>
          <a:lstStyle/>
          <a:p>
            <a:fld id="{EDC0DC0F-20F6-47B2-BCAD-0532C63FC96F}" type="datetimeFigureOut">
              <a:rPr lang="ko-KR" altLang="en-US" smtClean="0"/>
              <a:t>2021-09-13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5874626" y="6356350"/>
            <a:ext cx="3086100" cy="365125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0" y="6492875"/>
            <a:ext cx="2057400" cy="365125"/>
          </a:xfrm>
        </p:spPr>
        <p:txBody>
          <a:bodyPr/>
          <a:lstStyle>
            <a:lvl1pPr algn="ctr">
              <a:defRPr sz="11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algn="l"/>
            <a:fld id="{203687E5-E48D-4B2F-B046-DFC924F65A13}" type="slidenum">
              <a:rPr lang="ko-KR" altLang="en-US" smtClean="0"/>
              <a:pPr algn="l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427690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0DC0F-20F6-47B2-BCAD-0532C63FC96F}" type="datetimeFigureOut">
              <a:rPr lang="ko-KR" altLang="en-US" smtClean="0"/>
              <a:t>2021-09-13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687E5-E48D-4B2F-B046-DFC924F65A1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31372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0DC0F-20F6-47B2-BCAD-0532C63FC96F}" type="datetimeFigureOut">
              <a:rPr lang="ko-KR" altLang="en-US" smtClean="0"/>
              <a:t>2021-09-13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687E5-E48D-4B2F-B046-DFC924F65A1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923170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bg>
      <p:bgPr>
        <a:blipFill dpi="0" rotWithShape="1">
          <a:blip r:embed="rId2">
            <a:lum/>
          </a:blip>
          <a:srcRect/>
          <a:stretch>
            <a:fillRect t="-33000" b="-3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0DC0F-20F6-47B2-BCAD-0532C63FC96F}" type="datetimeFigureOut">
              <a:rPr lang="ko-KR" altLang="en-US" smtClean="0"/>
              <a:t>2021-09-13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687E5-E48D-4B2F-B046-DFC924F65A1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614489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0DC0F-20F6-47B2-BCAD-0532C63FC96F}" type="datetimeFigureOut">
              <a:rPr lang="ko-KR" altLang="en-US" smtClean="0"/>
              <a:t>2021-09-13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687E5-E48D-4B2F-B046-DFC924F65A1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344051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0DC0F-20F6-47B2-BCAD-0532C63FC96F}" type="datetimeFigureOut">
              <a:rPr lang="ko-KR" altLang="en-US" smtClean="0"/>
              <a:t>2021-09-13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687E5-E48D-4B2F-B046-DFC924F65A1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038280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0DC0F-20F6-47B2-BCAD-0532C63FC96F}" type="datetimeFigureOut">
              <a:rPr lang="ko-KR" altLang="en-US" smtClean="0"/>
              <a:t>2021-09-13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687E5-E48D-4B2F-B046-DFC924F65A1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806169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0DC0F-20F6-47B2-BCAD-0532C63FC96F}" type="datetimeFigureOut">
              <a:rPr lang="ko-KR" altLang="en-US" smtClean="0"/>
              <a:t>2021-09-13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687E5-E48D-4B2F-B046-DFC924F65A1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17638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0DC0F-20F6-47B2-BCAD-0532C63FC96F}" type="datetimeFigureOut">
              <a:rPr lang="ko-KR" altLang="en-US" smtClean="0"/>
              <a:t>2021-09-13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687E5-E48D-4B2F-B046-DFC924F65A1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724571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0DC0F-20F6-47B2-BCAD-0532C63FC96F}" type="datetimeFigureOut">
              <a:rPr lang="ko-KR" altLang="en-US" smtClean="0"/>
              <a:t>2021-09-13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687E5-E48D-4B2F-B046-DFC924F65A1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717900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0DC0F-20F6-47B2-BCAD-0532C63FC96F}" type="datetimeFigureOut">
              <a:rPr lang="ko-KR" altLang="en-US" smtClean="0"/>
              <a:t>2021-09-13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687E5-E48D-4B2F-B046-DFC924F65A1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435878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179333" y="199589"/>
            <a:ext cx="7886700" cy="39950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C0DC0F-20F6-47B2-BCAD-0532C63FC96F}" type="datetimeFigureOut">
              <a:rPr lang="ko-KR" altLang="en-US" smtClean="0"/>
              <a:t>2021-09-13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5921923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354330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3687E5-E48D-4B2F-B046-DFC924F65A1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652920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iming>
    <p:tnLst>
      <p:par>
        <p:cTn id="1" dur="indefinite" restart="never" nodeType="tmRoot"/>
      </p:par>
    </p:tnLst>
  </p:timing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2800" b="1" i="1" kern="1200">
          <a:solidFill>
            <a:schemeClr val="tx1">
              <a:lumMod val="65000"/>
              <a:lumOff val="35000"/>
            </a:schemeClr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직선 연결선 13"/>
          <p:cNvCxnSpPr/>
          <p:nvPr/>
        </p:nvCxnSpPr>
        <p:spPr>
          <a:xfrm>
            <a:off x="198304" y="3072696"/>
            <a:ext cx="8736377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-5508" y="1180888"/>
            <a:ext cx="9144000" cy="1600438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ko-KR" altLang="en-US" sz="4400" b="1" smtClean="0">
                <a:latin typeface="helvetica" panose="020B0604020202020204" pitchFamily="34" charset="0"/>
                <a:ea typeface="HY견고딕" panose="02030600000101010101" pitchFamily="18" charset="-127"/>
              </a:rPr>
              <a:t>소재수치해석</a:t>
            </a:r>
            <a:endParaRPr lang="en-US" altLang="ko-KR" sz="4400" b="1" smtClean="0">
              <a:latin typeface="helvetica" panose="020B0604020202020204" pitchFamily="34" charset="0"/>
              <a:ea typeface="HY견고딕" panose="02030600000101010101" pitchFamily="18" charset="-127"/>
            </a:endParaRPr>
          </a:p>
          <a:p>
            <a:pPr algn="ctr">
              <a:spcAft>
                <a:spcPts val="1200"/>
              </a:spcAft>
            </a:pPr>
            <a:r>
              <a:rPr lang="en-US" altLang="ko-KR" sz="4400" b="1" smtClean="0">
                <a:latin typeface="helvetica" panose="020B0604020202020204" pitchFamily="34" charset="0"/>
                <a:ea typeface="HY견고딕" panose="02030600000101010101" pitchFamily="18" charset="-127"/>
              </a:rPr>
              <a:t>HW#1</a:t>
            </a:r>
            <a:endParaRPr lang="en-US" altLang="ko-KR" sz="4400" b="1" smtClean="0">
              <a:latin typeface="helvetica" panose="020B0604020202020204" pitchFamily="34" charset="0"/>
              <a:ea typeface="HY견고딕" panose="02030600000101010101" pitchFamily="18" charset="-127"/>
            </a:endParaRPr>
          </a:p>
        </p:txBody>
      </p:sp>
      <p:cxnSp>
        <p:nvCxnSpPr>
          <p:cNvPr id="10" name="직선 연결선 9"/>
          <p:cNvCxnSpPr/>
          <p:nvPr/>
        </p:nvCxnSpPr>
        <p:spPr>
          <a:xfrm>
            <a:off x="198304" y="889517"/>
            <a:ext cx="8736377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직사각형 1"/>
          <p:cNvSpPr/>
          <p:nvPr/>
        </p:nvSpPr>
        <p:spPr>
          <a:xfrm>
            <a:off x="85458" y="521293"/>
            <a:ext cx="8981630" cy="3418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681247" y="4004306"/>
            <a:ext cx="5781502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2800" spc="-150" smtClean="0">
                <a:latin typeface="HY견고딕" panose="02030600000101010101" pitchFamily="18" charset="-127"/>
                <a:ea typeface="HY견고딕" panose="02030600000101010101" pitchFamily="18" charset="-127"/>
                <a:cs typeface="Mangal" panose="02040503050203030202" pitchFamily="18" charset="0"/>
              </a:rPr>
              <a:t>이종관</a:t>
            </a:r>
            <a:endParaRPr lang="en-US" altLang="ko-KR" sz="2800" spc="-150" smtClean="0">
              <a:latin typeface="HY견고딕" panose="02030600000101010101" pitchFamily="18" charset="-127"/>
              <a:ea typeface="HY견고딕" panose="02030600000101010101" pitchFamily="18" charset="-127"/>
              <a:cs typeface="Mangal" panose="02040503050203030202" pitchFamily="18" charset="0"/>
            </a:endParaRPr>
          </a:p>
          <a:p>
            <a:pPr algn="ctr"/>
            <a:endParaRPr lang="en-US" altLang="ko-KR" sz="2800" spc="-150">
              <a:latin typeface="helvetica" panose="020B0604020202020204" pitchFamily="34" charset="0"/>
              <a:ea typeface="HY신명조" panose="02030600000101010101" pitchFamily="18" charset="-127"/>
              <a:cs typeface="Mangal" panose="02040503050203030202" pitchFamily="18" charset="0"/>
            </a:endParaRPr>
          </a:p>
          <a:p>
            <a:pPr algn="ctr"/>
            <a:endParaRPr lang="en-US" altLang="ko-KR" spc="-100" dirty="0" smtClean="0">
              <a:latin typeface="helvetica" panose="020B0604020202020204" pitchFamily="34" charset="0"/>
              <a:cs typeface="Mangal" panose="02040503050203030202" pitchFamily="18" charset="0"/>
            </a:endParaRPr>
          </a:p>
          <a:p>
            <a:pPr algn="ctr"/>
            <a:r>
              <a:rPr lang="en-US" altLang="ko-KR" spc="-100" dirty="0" smtClean="0">
                <a:latin typeface="helvetica" panose="020B0604020202020204" pitchFamily="34" charset="0"/>
                <a:cs typeface="Mangal" panose="02040503050203030202" pitchFamily="18" charset="0"/>
              </a:rPr>
              <a:t>Computational Materials Science and Engineering Lab.</a:t>
            </a:r>
          </a:p>
          <a:p>
            <a:pPr algn="ctr"/>
            <a:r>
              <a:rPr lang="en-US" altLang="ko-KR" spc="-100" dirty="0" smtClean="0">
                <a:latin typeface="helvetica" panose="020B0604020202020204" pitchFamily="34" charset="0"/>
                <a:cs typeface="Mangal" panose="02040503050203030202" pitchFamily="18" charset="0"/>
              </a:rPr>
              <a:t>Pohang University of Science and Technology</a:t>
            </a:r>
          </a:p>
          <a:p>
            <a:pPr algn="ctr"/>
            <a:endParaRPr lang="en-US" altLang="ko-KR" dirty="0">
              <a:latin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7208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20434" y="281087"/>
            <a:ext cx="6173366" cy="4322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ko-KR" altLang="en-US" sz="2000" b="1" smtClean="0">
                <a:solidFill>
                  <a:schemeClr val="accent5"/>
                </a:solidFill>
                <a:effectLst>
                  <a:outerShdw blurRad="38100" dist="38100" dir="2700000" algn="ctr" rotWithShape="0">
                    <a:schemeClr val="bg2">
                      <a:lumMod val="90000"/>
                    </a:schemeClr>
                  </a:outerShdw>
                </a:effectLst>
                <a:latin typeface="helvetica" panose="020B0604020202020204" pitchFamily="34" charset="0"/>
                <a:ea typeface="맑은 고딕" panose="020B0503020000020004" pitchFamily="50" charset="-127"/>
              </a:rPr>
              <a:t>개인 과제물 </a:t>
            </a:r>
            <a:r>
              <a:rPr lang="en-US" altLang="ko-KR" sz="2000" b="1" smtClean="0">
                <a:solidFill>
                  <a:schemeClr val="accent5"/>
                </a:solidFill>
                <a:effectLst>
                  <a:outerShdw blurRad="38100" dist="38100" dir="2700000" algn="ctr" rotWithShape="0">
                    <a:schemeClr val="bg2">
                      <a:lumMod val="90000"/>
                    </a:schemeClr>
                  </a:outerShdw>
                </a:effectLst>
                <a:latin typeface="helvetica" panose="020B0604020202020204" pitchFamily="34" charset="0"/>
                <a:ea typeface="맑은 고딕" panose="020B0503020000020004" pitchFamily="50" charset="-127"/>
              </a:rPr>
              <a:t>(</a:t>
            </a:r>
            <a:r>
              <a:rPr lang="ko-KR" altLang="en-US" sz="2000" b="1" smtClean="0">
                <a:solidFill>
                  <a:schemeClr val="accent5"/>
                </a:solidFill>
                <a:effectLst>
                  <a:outerShdw blurRad="38100" dist="38100" dir="2700000" algn="ctr" rotWithShape="0">
                    <a:schemeClr val="bg2">
                      <a:lumMod val="90000"/>
                    </a:schemeClr>
                  </a:outerShdw>
                </a:effectLst>
                <a:latin typeface="helvetica" panose="020B0604020202020204" pitchFamily="34" charset="0"/>
                <a:ea typeface="맑은 고딕" panose="020B0503020000020004" pitchFamily="50" charset="-127"/>
              </a:rPr>
              <a:t>예습</a:t>
            </a:r>
            <a:r>
              <a:rPr lang="en-US" altLang="ko-KR" sz="2000" b="1" smtClean="0">
                <a:solidFill>
                  <a:schemeClr val="accent5"/>
                </a:solidFill>
                <a:effectLst>
                  <a:outerShdw blurRad="38100" dist="38100" dir="2700000" algn="ctr" rotWithShape="0">
                    <a:schemeClr val="bg2">
                      <a:lumMod val="90000"/>
                    </a:schemeClr>
                  </a:outerShdw>
                </a:effectLst>
                <a:latin typeface="helvetica" panose="020B0604020202020204" pitchFamily="34" charset="0"/>
                <a:ea typeface="맑은 고딕" panose="020B0503020000020004" pitchFamily="50" charset="-127"/>
              </a:rPr>
              <a:t>)</a:t>
            </a:r>
            <a:endParaRPr lang="ko-KR" altLang="en-US" sz="2000" b="1" dirty="0">
              <a:solidFill>
                <a:schemeClr val="accent5"/>
              </a:solidFill>
              <a:effectLst>
                <a:outerShdw blurRad="38100" dist="38100" dir="2700000" algn="ctr" rotWithShape="0">
                  <a:schemeClr val="bg2">
                    <a:lumMod val="90000"/>
                  </a:schemeClr>
                </a:outerShdw>
              </a:effectLst>
              <a:latin typeface="helvetica" panose="020B0604020202020204" pitchFamily="34" charset="0"/>
              <a:ea typeface="맑은 고딕" panose="020B0503020000020004" pitchFamily="50" charset="-127"/>
            </a:endParaRPr>
          </a:p>
        </p:txBody>
      </p:sp>
      <p:pic>
        <p:nvPicPr>
          <p:cNvPr id="2" name="그림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07227" y="2546488"/>
            <a:ext cx="2774088" cy="2844496"/>
          </a:xfrm>
          <a:prstGeom prst="rect">
            <a:avLst/>
          </a:prstGeom>
        </p:spPr>
      </p:pic>
      <p:pic>
        <p:nvPicPr>
          <p:cNvPr id="3" name="그림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05823" y="2546488"/>
            <a:ext cx="3082705" cy="284449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36595" y="1122472"/>
            <a:ext cx="695231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sz="1600" b="1" smtClean="0">
                <a:latin typeface="helvetica" panose="020B0604020202020204" pitchFamily="34" charset="0"/>
                <a:ea typeface="맑은 고딕" panose="020B0503020000020004" pitchFamily="50" charset="-127"/>
              </a:rPr>
              <a:t>0.00001 </a:t>
            </a:r>
            <a:r>
              <a:rPr lang="ko-KR" altLang="en-US" sz="1600" b="1" smtClean="0">
                <a:latin typeface="helvetica" panose="020B0604020202020204" pitchFamily="34" charset="0"/>
                <a:ea typeface="맑은 고딕" panose="020B0503020000020004" pitchFamily="50" charset="-127"/>
              </a:rPr>
              <a:t>을</a:t>
            </a:r>
            <a:r>
              <a:rPr lang="en-US" altLang="ko-KR" sz="1600" b="1" smtClean="0">
                <a:latin typeface="helvetica" panose="020B0604020202020204" pitchFamily="34" charset="0"/>
                <a:ea typeface="맑은 고딕" panose="020B0503020000020004" pitchFamily="50" charset="-127"/>
              </a:rPr>
              <a:t> </a:t>
            </a:r>
            <a:r>
              <a:rPr lang="ko-KR" altLang="en-US" sz="1600" b="1" smtClean="0">
                <a:latin typeface="helvetica" panose="020B0604020202020204" pitchFamily="34" charset="0"/>
                <a:ea typeface="맑은 고딕" panose="020B0503020000020004" pitchFamily="50" charset="-127"/>
              </a:rPr>
              <a:t>백만 번 더하면서 매 십만 번째마다 결과를 출력하시오</a:t>
            </a:r>
            <a:r>
              <a:rPr lang="en-US" altLang="ko-KR" sz="1600" b="1" smtClean="0">
                <a:latin typeface="helvetica" panose="020B0604020202020204" pitchFamily="34" charset="0"/>
                <a:ea typeface="맑은 고딕" panose="020B0503020000020004" pitchFamily="50" charset="-127"/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sz="1600" b="1" smtClean="0">
                <a:latin typeface="helvetica" panose="020B0604020202020204" pitchFamily="34" charset="0"/>
                <a:ea typeface="맑은 고딕" panose="020B0503020000020004" pitchFamily="50" charset="-127"/>
              </a:rPr>
              <a:t>1</a:t>
            </a:r>
            <a:r>
              <a:rPr lang="ko-KR" altLang="en-US" sz="1600" b="1" smtClean="0">
                <a:latin typeface="helvetica" panose="020B0604020202020204" pitchFamily="34" charset="0"/>
                <a:ea typeface="맑은 고딕" panose="020B0503020000020004" pitchFamily="50" charset="-127"/>
              </a:rPr>
              <a:t>을 백만 번 더하면서 매 십만 번째마다 결과</a:t>
            </a:r>
            <a:r>
              <a:rPr lang="en-US" altLang="ko-KR" sz="1600" b="1" smtClean="0">
                <a:latin typeface="helvetica" panose="020B0604020202020204" pitchFamily="34" charset="0"/>
                <a:ea typeface="맑은 고딕" panose="020B0503020000020004" pitchFamily="50" charset="-127"/>
              </a:rPr>
              <a:t>/100000 </a:t>
            </a:r>
            <a:r>
              <a:rPr lang="ko-KR" altLang="en-US" sz="1600" b="1" smtClean="0">
                <a:latin typeface="helvetica" panose="020B0604020202020204" pitchFamily="34" charset="0"/>
                <a:ea typeface="맑은 고딕" panose="020B0503020000020004" pitchFamily="50" charset="-127"/>
              </a:rPr>
              <a:t>을 출력하시오</a:t>
            </a:r>
            <a:r>
              <a:rPr lang="en-US" altLang="ko-KR" sz="1600" b="1" smtClean="0">
                <a:latin typeface="helvetica" panose="020B0604020202020204" pitchFamily="34" charset="0"/>
                <a:ea typeface="맑은 고딕" panose="020B0503020000020004" pitchFamily="50" charset="-127"/>
              </a:rPr>
              <a:t>.</a:t>
            </a:r>
            <a:endParaRPr lang="ko-KR" altLang="en-US" sz="1600" b="1">
              <a:latin typeface="helvetica" panose="020B0604020202020204" pitchFamily="34" charset="0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392534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20434" y="281087"/>
            <a:ext cx="6173366" cy="4322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ko-KR" altLang="en-US" sz="2000" b="1" smtClean="0">
                <a:solidFill>
                  <a:schemeClr val="accent5"/>
                </a:solidFill>
                <a:effectLst>
                  <a:outerShdw blurRad="38100" dist="38100" dir="2700000" algn="ctr" rotWithShape="0">
                    <a:schemeClr val="bg2">
                      <a:lumMod val="90000"/>
                    </a:schemeClr>
                  </a:outerShdw>
                </a:effectLst>
                <a:latin typeface="helvetica" panose="020B0604020202020204" pitchFamily="34" charset="0"/>
                <a:ea typeface="맑은 고딕" panose="020B0503020000020004" pitchFamily="50" charset="-127"/>
              </a:rPr>
              <a:t>개인 과제물 </a:t>
            </a:r>
            <a:r>
              <a:rPr lang="en-US" altLang="ko-KR" sz="2000" b="1" smtClean="0">
                <a:solidFill>
                  <a:schemeClr val="accent5"/>
                </a:solidFill>
                <a:effectLst>
                  <a:outerShdw blurRad="38100" dist="38100" dir="2700000" algn="ctr" rotWithShape="0">
                    <a:schemeClr val="bg2">
                      <a:lumMod val="90000"/>
                    </a:schemeClr>
                  </a:outerShdw>
                </a:effectLst>
                <a:latin typeface="helvetica" panose="020B0604020202020204" pitchFamily="34" charset="0"/>
                <a:ea typeface="맑은 고딕" panose="020B0503020000020004" pitchFamily="50" charset="-127"/>
              </a:rPr>
              <a:t>(</a:t>
            </a:r>
            <a:r>
              <a:rPr lang="ko-KR" altLang="en-US" sz="2000" b="1" smtClean="0">
                <a:solidFill>
                  <a:schemeClr val="accent5"/>
                </a:solidFill>
                <a:effectLst>
                  <a:outerShdw blurRad="38100" dist="38100" dir="2700000" algn="ctr" rotWithShape="0">
                    <a:schemeClr val="bg2">
                      <a:lumMod val="90000"/>
                    </a:schemeClr>
                  </a:outerShdw>
                </a:effectLst>
                <a:latin typeface="helvetica" panose="020B0604020202020204" pitchFamily="34" charset="0"/>
                <a:ea typeface="맑은 고딕" panose="020B0503020000020004" pitchFamily="50" charset="-127"/>
              </a:rPr>
              <a:t>복습</a:t>
            </a:r>
            <a:r>
              <a:rPr lang="en-US" altLang="ko-KR" sz="2000" b="1" smtClean="0">
                <a:solidFill>
                  <a:schemeClr val="accent5"/>
                </a:solidFill>
                <a:effectLst>
                  <a:outerShdw blurRad="38100" dist="38100" dir="2700000" algn="ctr" rotWithShape="0">
                    <a:schemeClr val="bg2">
                      <a:lumMod val="90000"/>
                    </a:schemeClr>
                  </a:outerShdw>
                </a:effectLst>
                <a:latin typeface="helvetica" panose="020B0604020202020204" pitchFamily="34" charset="0"/>
                <a:ea typeface="맑은 고딕" panose="020B0503020000020004" pitchFamily="50" charset="-127"/>
              </a:rPr>
              <a:t>)</a:t>
            </a:r>
            <a:endParaRPr lang="ko-KR" altLang="en-US" sz="2000" b="1" dirty="0">
              <a:solidFill>
                <a:schemeClr val="accent5"/>
              </a:solidFill>
              <a:effectLst>
                <a:outerShdw blurRad="38100" dist="38100" dir="2700000" algn="ctr" rotWithShape="0">
                  <a:schemeClr val="bg2">
                    <a:lumMod val="90000"/>
                  </a:schemeClr>
                </a:outerShdw>
              </a:effectLst>
              <a:latin typeface="helvetica" panose="020B0604020202020204" pitchFamily="34" charset="0"/>
              <a:ea typeface="맑은 고딕" panose="020B0503020000020004" pitchFamily="50" charset="-127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36595" y="1122472"/>
            <a:ext cx="74532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ko-KR" altLang="en-US" sz="1600" b="1" smtClean="0">
                <a:latin typeface="helvetica" panose="020B0604020202020204" pitchFamily="34" charset="0"/>
                <a:ea typeface="맑은 고딕" panose="020B0503020000020004" pitchFamily="50" charset="-127"/>
              </a:rPr>
              <a:t>현재 사용하고 있는 컴퓨터가 </a:t>
            </a:r>
            <a:r>
              <a:rPr lang="en-US" altLang="ko-KR" sz="1600" b="1" smtClean="0">
                <a:latin typeface="helvetica" panose="020B0604020202020204" pitchFamily="34" charset="0"/>
                <a:ea typeface="맑은 고딕" panose="020B0503020000020004" pitchFamily="50" charset="-127"/>
              </a:rPr>
              <a:t>single precision </a:t>
            </a:r>
            <a:r>
              <a:rPr lang="ko-KR" altLang="en-US" sz="1600" b="1" smtClean="0">
                <a:latin typeface="helvetica" panose="020B0604020202020204" pitchFamily="34" charset="0"/>
                <a:ea typeface="맑은 고딕" panose="020B0503020000020004" pitchFamily="50" charset="-127"/>
              </a:rPr>
              <a:t>에서 구분할 수 있는 수의 정밀도가 어느 정도인지 프로그램을 짜서 확인하고</a:t>
            </a:r>
            <a:r>
              <a:rPr lang="en-US" altLang="ko-KR" sz="1600" b="1" smtClean="0">
                <a:latin typeface="helvetica" panose="020B0604020202020204" pitchFamily="34" charset="0"/>
                <a:ea typeface="맑은 고딕" panose="020B0503020000020004" pitchFamily="50" charset="-127"/>
              </a:rPr>
              <a:t>, </a:t>
            </a:r>
            <a:r>
              <a:rPr lang="ko-KR" altLang="en-US" sz="1600" b="1" smtClean="0">
                <a:latin typeface="helvetica" panose="020B0604020202020204" pitchFamily="34" charset="0"/>
                <a:ea typeface="맑은 고딕" panose="020B0503020000020004" pitchFamily="50" charset="-127"/>
              </a:rPr>
              <a:t>이 </a:t>
            </a:r>
            <a:r>
              <a:rPr lang="en-US" altLang="ko-KR" sz="1600" b="1" smtClean="0">
                <a:latin typeface="helvetica" panose="020B0604020202020204" pitchFamily="34" charset="0"/>
                <a:ea typeface="맑은 고딕" panose="020B0503020000020004" pitchFamily="50" charset="-127"/>
              </a:rPr>
              <a:t>system </a:t>
            </a:r>
            <a:r>
              <a:rPr lang="ko-KR" altLang="en-US" sz="1600" b="1" smtClean="0">
                <a:latin typeface="helvetica" panose="020B0604020202020204" pitchFamily="34" charset="0"/>
                <a:ea typeface="맑은 고딕" panose="020B0503020000020004" pitchFamily="50" charset="-127"/>
              </a:rPr>
              <a:t>이 몇 개의 </a:t>
            </a:r>
            <a:r>
              <a:rPr lang="en-US" altLang="ko-KR" sz="1600" b="1" smtClean="0">
                <a:latin typeface="helvetica" panose="020B0604020202020204" pitchFamily="34" charset="0"/>
                <a:ea typeface="맑은 고딕" panose="020B0503020000020004" pitchFamily="50" charset="-127"/>
              </a:rPr>
              <a:t>bit </a:t>
            </a:r>
            <a:r>
              <a:rPr lang="ko-KR" altLang="en-US" sz="1600" b="1" smtClean="0">
                <a:latin typeface="helvetica" panose="020B0604020202020204" pitchFamily="34" charset="0"/>
                <a:ea typeface="맑은 고딕" panose="020B0503020000020004" pitchFamily="50" charset="-127"/>
              </a:rPr>
              <a:t>로 가수</a:t>
            </a:r>
            <a:r>
              <a:rPr lang="en-US" altLang="ko-KR" sz="1600" b="1" smtClean="0">
                <a:latin typeface="helvetica" panose="020B0604020202020204" pitchFamily="34" charset="0"/>
                <a:ea typeface="맑은 고딕" panose="020B0503020000020004" pitchFamily="50" charset="-127"/>
              </a:rPr>
              <a:t>(mantissa)</a:t>
            </a:r>
            <a:r>
              <a:rPr lang="ko-KR" altLang="en-US" sz="1600" b="1" smtClean="0">
                <a:latin typeface="helvetica" panose="020B0604020202020204" pitchFamily="34" charset="0"/>
                <a:ea typeface="맑은 고딕" panose="020B0503020000020004" pitchFamily="50" charset="-127"/>
              </a:rPr>
              <a:t>를 표현하는지 판정하시오</a:t>
            </a:r>
            <a:r>
              <a:rPr lang="en-US" altLang="ko-KR" sz="1600" b="1" smtClean="0">
                <a:latin typeface="helvetica" panose="020B0604020202020204" pitchFamily="34" charset="0"/>
                <a:ea typeface="맑은 고딕" panose="020B0503020000020004" pitchFamily="50" charset="-127"/>
              </a:rPr>
              <a:t>.</a:t>
            </a:r>
            <a:endParaRPr lang="ko-KR" altLang="en-US" sz="1600" b="1">
              <a:latin typeface="helvetica" panose="020B0604020202020204" pitchFamily="34" charset="0"/>
              <a:ea typeface="맑은 고딕" panose="020B0503020000020004" pitchFamily="50" charset="-127"/>
            </a:endParaRPr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49538" y="1877709"/>
            <a:ext cx="2714625" cy="4581525"/>
          </a:xfrm>
          <a:prstGeom prst="rect">
            <a:avLst/>
          </a:prstGeom>
        </p:spPr>
      </p:pic>
      <p:cxnSp>
        <p:nvCxnSpPr>
          <p:cNvPr id="7" name="직선 연결선 6"/>
          <p:cNvCxnSpPr/>
          <p:nvPr/>
        </p:nvCxnSpPr>
        <p:spPr>
          <a:xfrm>
            <a:off x="5749538" y="6249725"/>
            <a:ext cx="2559575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그림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27507" y="2851700"/>
            <a:ext cx="3335324" cy="1971827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863390" y="5721758"/>
            <a:ext cx="44635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b="1" smtClean="0">
                <a:latin typeface="helvetica" panose="020B0604020202020204" pitchFamily="34" charset="0"/>
                <a:ea typeface="맑은 고딕" panose="020B0503020000020004" pitchFamily="50" charset="-127"/>
              </a:rPr>
              <a:t>23</a:t>
            </a:r>
            <a:r>
              <a:rPr lang="ko-KR" altLang="en-US" sz="1600" b="1" smtClean="0">
                <a:latin typeface="helvetica" panose="020B0604020202020204" pitchFamily="34" charset="0"/>
                <a:ea typeface="맑은 고딕" panose="020B0503020000020004" pitchFamily="50" charset="-127"/>
              </a:rPr>
              <a:t>개의 </a:t>
            </a:r>
            <a:r>
              <a:rPr lang="en-US" altLang="ko-KR" sz="1600" b="1" smtClean="0">
                <a:latin typeface="helvetica" panose="020B0604020202020204" pitchFamily="34" charset="0"/>
                <a:ea typeface="맑은 고딕" panose="020B0503020000020004" pitchFamily="50" charset="-127"/>
              </a:rPr>
              <a:t>bit</a:t>
            </a:r>
            <a:r>
              <a:rPr lang="ko-KR" altLang="en-US" sz="1600" b="1" smtClean="0">
                <a:latin typeface="helvetica" panose="020B0604020202020204" pitchFamily="34" charset="0"/>
                <a:ea typeface="맑은 고딕" panose="020B0503020000020004" pitchFamily="50" charset="-127"/>
              </a:rPr>
              <a:t>로 </a:t>
            </a:r>
            <a:r>
              <a:rPr lang="en-US" altLang="ko-KR" sz="1600" b="1" smtClean="0">
                <a:latin typeface="helvetica" panose="020B0604020202020204" pitchFamily="34" charset="0"/>
                <a:ea typeface="맑은 고딕" panose="020B0503020000020004" pitchFamily="50" charset="-127"/>
              </a:rPr>
              <a:t>mantissa </a:t>
            </a:r>
            <a:r>
              <a:rPr lang="ko-KR" altLang="en-US" sz="1600" b="1" smtClean="0">
                <a:latin typeface="helvetica" panose="020B0604020202020204" pitchFamily="34" charset="0"/>
                <a:ea typeface="맑은 고딕" panose="020B0503020000020004" pitchFamily="50" charset="-127"/>
              </a:rPr>
              <a:t>표현</a:t>
            </a:r>
            <a:endParaRPr lang="ko-KR" altLang="en-US" sz="1600" b="1">
              <a:latin typeface="helvetica" panose="020B0604020202020204" pitchFamily="34" charset="0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457607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JK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JK" id="{2D6B5CF4-5BF3-4FF4-9503-2E628563EA97}" vid="{74AF9A5F-AD3B-4766-A213-4B962C767224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JK</Template>
  <TotalTime>70482</TotalTime>
  <Words>93</Words>
  <Application>Microsoft Office PowerPoint</Application>
  <PresentationFormat>화면 슬라이드 쇼(4:3)</PresentationFormat>
  <Paragraphs>16</Paragraphs>
  <Slides>3</Slides>
  <Notes>3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10" baseType="lpstr">
      <vt:lpstr>HY견고딕</vt:lpstr>
      <vt:lpstr>HY신명조</vt:lpstr>
      <vt:lpstr>Mangal</vt:lpstr>
      <vt:lpstr>맑은 고딕</vt:lpstr>
      <vt:lpstr>Arial</vt:lpstr>
      <vt:lpstr>helvetica</vt:lpstr>
      <vt:lpstr>JK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Lee Jongkwan</dc:creator>
  <cp:lastModifiedBy>이종관</cp:lastModifiedBy>
  <cp:revision>881</cp:revision>
  <dcterms:created xsi:type="dcterms:W3CDTF">2019-05-11T11:36:17Z</dcterms:created>
  <dcterms:modified xsi:type="dcterms:W3CDTF">2021-09-13T07:54:17Z</dcterms:modified>
</cp:coreProperties>
</file>